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13"/>
  </p:notesMasterIdLst>
  <p:handoutMasterIdLst>
    <p:handoutMasterId r:id="rId14"/>
  </p:handoutMasterIdLst>
  <p:sldIdLst>
    <p:sldId id="265" r:id="rId2"/>
    <p:sldId id="284" r:id="rId3"/>
    <p:sldId id="295" r:id="rId4"/>
    <p:sldId id="296" r:id="rId5"/>
    <p:sldId id="297" r:id="rId6"/>
    <p:sldId id="298" r:id="rId7"/>
    <p:sldId id="291" r:id="rId8"/>
    <p:sldId id="293" r:id="rId9"/>
    <p:sldId id="299" r:id="rId10"/>
    <p:sldId id="294" r:id="rId11"/>
    <p:sldId id="301" r:id="rId12"/>
  </p:sldIdLst>
  <p:sldSz cx="9144000" cy="6858000" type="screen4x3"/>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p15:clr>
            <a:srgbClr val="A4A3A4"/>
          </p15:clr>
        </p15:guide>
        <p15:guide id="2" orient="horz" pos="3871">
          <p15:clr>
            <a:srgbClr val="A4A3A4"/>
          </p15:clr>
        </p15:guide>
        <p15:guide id="3" pos="2880">
          <p15:clr>
            <a:srgbClr val="A4A3A4"/>
          </p15:clr>
        </p15:guide>
        <p15:guide id="4" pos="310">
          <p15:clr>
            <a:srgbClr val="A4A3A4"/>
          </p15:clr>
        </p15:guide>
        <p15:guide id="5" pos="5498">
          <p15:clr>
            <a:srgbClr val="A4A3A4"/>
          </p15:clr>
        </p15:guide>
        <p15:guide id="6" orient="horz" pos="1026">
          <p15:clr>
            <a:srgbClr val="A4A3A4"/>
          </p15:clr>
        </p15:guide>
        <p15:guide id="7" pos="55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uchene, Ali" initials="OA" lastIdx="1" clrIdx="0">
    <p:extLst>
      <p:ext uri="{19B8F6BF-5375-455C-9EA6-DF929625EA0E}">
        <p15:presenceInfo xmlns:p15="http://schemas.microsoft.com/office/powerpoint/2012/main" userId="Ouchene, Ali" providerId="None"/>
      </p:ext>
    </p:extLst>
  </p:cmAuthor>
  <p:cmAuthor id="2" name="Martijn Simons" initials="MS" lastIdx="2" clrIdx="1"/>
  <p:cmAuthor id="3" name="Bussink, Bas" initials="BB" lastIdx="6" clrIdx="2">
    <p:extLst>
      <p:ext uri="{19B8F6BF-5375-455C-9EA6-DF929625EA0E}">
        <p15:presenceInfo xmlns:p15="http://schemas.microsoft.com/office/powerpoint/2012/main" userId="S-1-5-21-4012033790-4084158397-284283626-210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p:cViewPr varScale="1">
        <p:scale>
          <a:sx n="74" d="100"/>
          <a:sy n="74" d="100"/>
        </p:scale>
        <p:origin x="1182" y="66"/>
      </p:cViewPr>
      <p:guideLst>
        <p:guide orient="horz" pos="1013"/>
        <p:guide orient="horz" pos="3871"/>
        <p:guide pos="2880"/>
        <p:guide pos="310"/>
        <p:guide pos="5498"/>
        <p:guide orient="horz" pos="1026"/>
        <p:guide pos="5545"/>
      </p:guideLst>
    </p:cSldViewPr>
  </p:slideViewPr>
  <p:notesTextViewPr>
    <p:cViewPr>
      <p:scale>
        <a:sx n="100" d="100"/>
        <a:sy n="100" d="100"/>
      </p:scale>
      <p:origin x="0" y="0"/>
    </p:cViewPr>
  </p:notesTextViewPr>
  <p:notesViewPr>
    <p:cSldViewPr>
      <p:cViewPr varScale="1">
        <p:scale>
          <a:sx n="62" d="100"/>
          <a:sy n="62" d="100"/>
        </p:scale>
        <p:origin x="-2626"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7F393C-6EC8-45EA-8A7B-CAE425F76153}" type="datetimeFigureOut">
              <a:rPr lang="nl-NL" smtClean="0"/>
              <a:pPr/>
              <a:t>28-9-2021</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7E2F9-E7B3-403F-BF57-C22921875C4F}" type="slidenum">
              <a:rPr lang="nl-NL" smtClean="0"/>
              <a:pPr/>
              <a:t>‹nr.›</a:t>
            </a:fld>
            <a:endParaRPr lang="nl-NL" dirty="0"/>
          </a:p>
        </p:txBody>
      </p:sp>
    </p:spTree>
    <p:extLst>
      <p:ext uri="{BB962C8B-B14F-4D97-AF65-F5344CB8AC3E}">
        <p14:creationId xmlns:p14="http://schemas.microsoft.com/office/powerpoint/2010/main" val="16998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28-9-2021</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18057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 name="Groep 8"/>
          <p:cNvGrpSpPr>
            <a:grpSpLocks noSelect="1"/>
          </p:cNvGrpSpPr>
          <p:nvPr userDrawn="1"/>
        </p:nvGrpSpPr>
        <p:grpSpPr bwMode="black">
          <a:xfrm>
            <a:off x="182563" y="108649"/>
            <a:ext cx="2563812"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8949"/>
            <a:ext cx="7344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2B73D82E-34C7-4443-9795-4B5B5DED72AE}" type="datetime1">
              <a:rPr lang="nl-NL" noProof="1" smtClean="0"/>
              <a:t>28-9-2021</a:t>
            </a:fld>
            <a:endParaRPr lang="nl-NL" noProof="1"/>
          </a:p>
        </p:txBody>
      </p:sp>
      <p:sp>
        <p:nvSpPr>
          <p:cNvPr id="33" name="Afgeronde rechthoek 32"/>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fld id="{1A77BA14-42C5-46AA-9FAD-892BA193696F}" type="datetime1">
              <a:rPr lang="nl-NL" smtClean="0"/>
              <a:t>28-9-2021</a:t>
            </a:fld>
            <a:endParaRPr lang="nl-NL" dirty="0"/>
          </a:p>
        </p:txBody>
      </p:sp>
      <p:sp>
        <p:nvSpPr>
          <p:cNvPr id="4" name="Tijdelijke aanduiding voor voettekst 3"/>
          <p:cNvSpPr>
            <a:spLocks noGrp="1" noSelect="1"/>
          </p:cNvSpPr>
          <p:nvPr>
            <p:ph type="ftr" sz="quarter" idx="11"/>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D87E8CE-33A9-43EE-B25B-F09963B573BA}" type="datetime1">
              <a:rPr lang="nl-NL" smtClean="0"/>
              <a:t>28-9-2021</a:t>
            </a:fld>
            <a:endParaRPr lang="nl-NL" dirty="0"/>
          </a:p>
        </p:txBody>
      </p:sp>
      <p:sp>
        <p:nvSpPr>
          <p:cNvPr id="3" name="Tijdelijke aanduiding voor voettekst 2"/>
          <p:cNvSpPr>
            <a:spLocks noGrp="1" noSelect="1"/>
          </p:cNvSpPr>
          <p:nvPr>
            <p:ph type="ftr" sz="quarter" idx="11"/>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1BCA4B4-8389-46FE-AE0C-0A1FAFD8F720}" type="datetime1">
              <a:rPr lang="nl-NL" smtClean="0"/>
              <a:t>28-9-2021</a:t>
            </a:fld>
            <a:endParaRPr lang="nl-NL" dirty="0"/>
          </a:p>
        </p:txBody>
      </p:sp>
      <p:sp>
        <p:nvSpPr>
          <p:cNvPr id="3" name="Tijdelijke aanduiding voor voettekst 2"/>
          <p:cNvSpPr>
            <a:spLocks noGrp="1" noSelect="1"/>
          </p:cNvSpPr>
          <p:nvPr>
            <p:ph type="ftr" sz="quarter" idx="11"/>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71936F60-D347-4247-AE22-ECCF67410F82}" type="datetime1">
              <a:rPr lang="nl-NL" smtClean="0"/>
              <a:t>28-9-2021</a:t>
            </a:fld>
            <a:endParaRPr lang="nl-NL" dirty="0"/>
          </a:p>
        </p:txBody>
      </p:sp>
      <p:sp>
        <p:nvSpPr>
          <p:cNvPr id="5" name="Tijdelijke aanduiding voor voettekst 4"/>
          <p:cNvSpPr>
            <a:spLocks noGrp="1" noSelect="1"/>
          </p:cNvSpPr>
          <p:nvPr>
            <p:ph type="ftr" sz="quarter" idx="11"/>
          </p:nvPr>
        </p:nvSpPr>
        <p:spPr bwMode="gray"/>
        <p:txBody>
          <a:bodyPr/>
          <a:lstStyle/>
          <a:p>
            <a:r>
              <a:rPr lang="nl-NL" dirty="0"/>
              <a:t>Via Invoegen | Koptekst en voettekst kunt u de tekst wijzigen</a:t>
            </a:r>
          </a:p>
        </p:txBody>
      </p:sp>
      <p:sp>
        <p:nvSpPr>
          <p:cNvPr id="6" name="Tijdelijke aanduiding voor dianummer 5"/>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0"/>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grpSp>
        <p:nvGrpSpPr>
          <p:cNvPr id="5" name="Groep 4"/>
          <p:cNvGrpSpPr>
            <a:grpSpLocks noSelect="1"/>
          </p:cNvGrpSpPr>
          <p:nvPr userDrawn="1"/>
        </p:nvGrpSpPr>
        <p:grpSpPr bwMode="black">
          <a:xfrm>
            <a:off x="182563" y="163513"/>
            <a:ext cx="2563812"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0071"/>
            <a:ext cx="7344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981045" y="3594908"/>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50B920D6-429A-4D24-80D4-83EA9CF7A845}" type="datetime1">
              <a:rPr lang="nl-NL" noProof="1" smtClean="0"/>
              <a:t>28-9-2021</a:t>
            </a:fld>
            <a:endParaRPr lang="nl-NL"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8"/>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noSelect="1"/>
          </p:cNvSpPr>
          <p:nvPr userDrawn="1">
            <p:ph type="subTitle" idx="1" hasCustomPrompt="1"/>
          </p:nvPr>
        </p:nvSpPr>
        <p:spPr bwMode="gray">
          <a:xfrm>
            <a:off x="981045" y="2752261"/>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981045" y="1758949"/>
            <a:ext cx="7344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182563" y="163513"/>
            <a:ext cx="2563812"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4337934" y="2053441"/>
            <a:ext cx="4464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820800" y="2124000"/>
            <a:ext cx="3268800" cy="4248000"/>
          </a:xfrm>
        </p:spPr>
        <p:txBody>
          <a:bodyPr/>
          <a:lstStyle>
            <a:lvl1pPr marL="0" indent="0">
              <a:buNone/>
              <a:defRPr b="0" baseline="0"/>
            </a:lvl1pPr>
          </a:lstStyle>
          <a:p>
            <a:r>
              <a:rPr lang="nl-NL" dirty="0"/>
              <a:t>Afbeelding formaat: 367 x 476 pixels.</a:t>
            </a:r>
          </a:p>
        </p:txBody>
      </p:sp>
      <p:sp>
        <p:nvSpPr>
          <p:cNvPr id="2" name="Tijdelijke aanduiding voor datum 1"/>
          <p:cNvSpPr>
            <a:spLocks noGrp="1" noSelect="1"/>
          </p:cNvSpPr>
          <p:nvPr>
            <p:ph type="dt" sz="half" idx="11"/>
          </p:nvPr>
        </p:nvSpPr>
        <p:spPr bwMode="gray"/>
        <p:txBody>
          <a:bodyPr/>
          <a:lstStyle/>
          <a:p>
            <a:fld id="{FCBAE101-7B56-4F70-B433-BCD6A308CBE8}" type="datetime1">
              <a:rPr lang="nl-NL" smtClean="0"/>
              <a:t>28-9-2021</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6689901" y="2053441"/>
            <a:ext cx="2088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766800" y="2124000"/>
            <a:ext cx="5720400" cy="3812400"/>
          </a:xfrm>
        </p:spPr>
        <p:txBody>
          <a:bodyPr/>
          <a:lstStyle>
            <a:lvl1pPr marL="0" indent="0">
              <a:buNone/>
              <a:defRPr b="0" baseline="0"/>
            </a:lvl1pPr>
          </a:lstStyle>
          <a:p>
            <a:r>
              <a:rPr lang="nl-NL" dirty="0"/>
              <a:t>Afbeelding formaat: 641 x 427 pixels.</a:t>
            </a:r>
          </a:p>
        </p:txBody>
      </p:sp>
      <p:sp>
        <p:nvSpPr>
          <p:cNvPr id="2" name="Tijdelijke aanduiding voor datum 1"/>
          <p:cNvSpPr>
            <a:spLocks noGrp="1" noSelect="1"/>
          </p:cNvSpPr>
          <p:nvPr>
            <p:ph type="dt" sz="half" idx="11"/>
          </p:nvPr>
        </p:nvSpPr>
        <p:spPr bwMode="gray"/>
        <p:txBody>
          <a:bodyPr/>
          <a:lstStyle/>
          <a:p>
            <a:fld id="{FE38F4F4-8539-4950-8887-781FE15DA1C9}" type="datetime1">
              <a:rPr lang="nl-NL" smtClean="0"/>
              <a:t>28-9-2021</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792000" y="0"/>
            <a:ext cx="4950000" cy="6858000"/>
          </a:xfrm>
        </p:spPr>
        <p:txBody>
          <a:bodyPr/>
          <a:lstStyle>
            <a:lvl1pPr marL="0" indent="0">
              <a:buNone/>
              <a:defRPr b="0" baseline="0"/>
            </a:lvl1pPr>
          </a:lstStyle>
          <a:p>
            <a:r>
              <a:rPr lang="nl-NL" dirty="0"/>
              <a:t>Afbeelding formaat: 367 x 476 pixels.</a:t>
            </a:r>
          </a:p>
        </p:txBody>
      </p:sp>
      <p:sp>
        <p:nvSpPr>
          <p:cNvPr id="3" name="Tijdelijke aanduiding voor inhoud 2"/>
          <p:cNvSpPr>
            <a:spLocks noGrp="1" noSelect="1"/>
          </p:cNvSpPr>
          <p:nvPr>
            <p:ph idx="1"/>
          </p:nvPr>
        </p:nvSpPr>
        <p:spPr bwMode="gray">
          <a:xfrm>
            <a:off x="6040767" y="2053441"/>
            <a:ext cx="2736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fld id="{89DEDE49-9D2D-42AE-A648-4B38FBF7B534}" type="datetime1">
              <a:rPr lang="nl-NL" smtClean="0"/>
              <a:t>28-9-2021</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4975971" y="3366000"/>
            <a:ext cx="381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781971" y="3366000"/>
            <a:ext cx="381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2D1277E9-F704-4CFD-B73A-443B538B0297}" type="datetime1">
              <a:rPr lang="nl-NL" smtClean="0"/>
              <a:t>28-9-2021</a:t>
            </a:fld>
            <a:endParaRPr lang="nl-NL" dirty="0"/>
          </a:p>
        </p:txBody>
      </p:sp>
      <p:sp>
        <p:nvSpPr>
          <p:cNvPr id="3" name="Tijdelijke aanduiding voor voettekst 2"/>
          <p:cNvSpPr>
            <a:spLocks noGrp="1" noSelect="1"/>
          </p:cNvSpPr>
          <p:nvPr>
            <p:ph type="ftr" sz="quarter" idx="16"/>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7"/>
          </p:nvPr>
        </p:nvSpPr>
        <p:spPr bwMode="gray"/>
        <p:txBody>
          <a:bodyPr/>
          <a:lstStyle/>
          <a:p>
            <a:r>
              <a:rPr lang="nl-NL" dirty="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781971" y="1998333"/>
            <a:ext cx="8010000" cy="1143000"/>
          </a:xfrm>
        </p:spPr>
        <p:txBody>
          <a:bodyPr/>
          <a:lstStyle>
            <a:lvl1pPr>
              <a:defRPr/>
            </a:lvl1pPr>
          </a:lstStyle>
          <a:p>
            <a:r>
              <a:rPr lang="nl-NL" dirty="0"/>
              <a:t>Titel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3" name="Groep 30"/>
          <p:cNvGrpSpPr>
            <a:grpSpLocks noSelect="1"/>
          </p:cNvGrpSpPr>
          <p:nvPr userDrawn="1"/>
        </p:nvGrpSpPr>
        <p:grpSpPr bwMode="black">
          <a:xfrm>
            <a:off x="182563" y="163513"/>
            <a:ext cx="425450"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4" name="Tijdelijke aanduiding voor datum 3"/>
          <p:cNvSpPr>
            <a:spLocks noGrp="1" noSelect="1"/>
          </p:cNvSpPr>
          <p:nvPr userDrawn="1">
            <p:ph type="dt" sz="half" idx="10"/>
          </p:nvPr>
        </p:nvSpPr>
        <p:spPr bwMode="gray"/>
        <p:txBody>
          <a:bodyPr/>
          <a:lstStyle/>
          <a:p>
            <a:fld id="{AB71B66F-B9F3-4AD6-A701-448160D8D8F1}" type="datetime1">
              <a:rPr lang="nl-NL" smtClean="0"/>
              <a:t>28-9-2021</a:t>
            </a:fld>
            <a:endParaRPr lang="nl-NL" dirty="0"/>
          </a:p>
        </p:txBody>
      </p:sp>
      <p:sp>
        <p:nvSpPr>
          <p:cNvPr id="5" name="Tijdelijke aanduiding voor voettekst 4"/>
          <p:cNvSpPr>
            <a:spLocks noGrp="1" noSelect="1"/>
          </p:cNvSpPr>
          <p:nvPr userDrawn="1">
            <p:ph type="ftr" sz="quarter" idx="11"/>
          </p:nvPr>
        </p:nvSpPr>
        <p:spPr bwMode="gray"/>
        <p:txBody>
          <a:bodyPr/>
          <a:lstStyle/>
          <a:p>
            <a:r>
              <a:rPr lang="nl-NL" dirty="0"/>
              <a:t>Via Invoegen | Koptekst en voettekst kunt u de tekst wijzigen</a:t>
            </a:r>
          </a:p>
        </p:txBody>
      </p:sp>
      <p:sp>
        <p:nvSpPr>
          <p:cNvPr id="6" name="Tijdelijke aanduiding voor dianummer 5"/>
          <p:cNvSpPr>
            <a:spLocks noGrp="1" noSelect="1"/>
          </p:cNvSpPr>
          <p:nvPr userDrawn="1">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182563" y="163513"/>
            <a:ext cx="425450"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781971" y="1998333"/>
            <a:ext cx="801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781563" y="3367563"/>
            <a:ext cx="801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p:nvGrpSpPr>
        <p:grpSpPr bwMode="gray">
          <a:xfrm>
            <a:off x="9252624" y="-47626"/>
            <a:ext cx="1609522"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7706281" y="6489408"/>
            <a:ext cx="756000" cy="180000"/>
          </a:xfrm>
          <a:prstGeom prst="rect">
            <a:avLst/>
          </a:prstGeom>
        </p:spPr>
        <p:txBody>
          <a:bodyPr vert="horz" lIns="0" tIns="0" rIns="0" bIns="0" rtlCol="0" anchor="t"/>
          <a:lstStyle>
            <a:lvl1pPr algn="r">
              <a:defRPr sz="1000">
                <a:solidFill>
                  <a:schemeClr val="bg2"/>
                </a:solidFill>
              </a:defRPr>
            </a:lvl1pPr>
          </a:lstStyle>
          <a:p>
            <a:fld id="{36921589-CD93-4D20-8A8E-09CA9DDD5301}" type="datetime1">
              <a:rPr lang="nl-NL" smtClean="0"/>
              <a:t>28-9-2021</a:t>
            </a:fld>
            <a:endParaRPr lang="nl-NL" dirty="0"/>
          </a:p>
        </p:txBody>
      </p:sp>
      <p:sp>
        <p:nvSpPr>
          <p:cNvPr id="5" name="Tijdelijke aanduiding voor voettekst 4"/>
          <p:cNvSpPr>
            <a:spLocks noGrp="1" noSelect="1"/>
          </p:cNvSpPr>
          <p:nvPr>
            <p:ph type="ftr" sz="quarter" idx="3"/>
          </p:nvPr>
        </p:nvSpPr>
        <p:spPr bwMode="gray">
          <a:xfrm>
            <a:off x="781563" y="6489408"/>
            <a:ext cx="6192000" cy="180000"/>
          </a:xfrm>
          <a:prstGeom prst="rect">
            <a:avLst/>
          </a:prstGeom>
        </p:spPr>
        <p:txBody>
          <a:bodyPr vert="horz" lIns="0" tIns="0" rIns="0" bIns="0" rtlCol="0" anchor="t"/>
          <a:lstStyle>
            <a:lvl1pPr algn="l">
              <a:defRPr sz="1000">
                <a:solidFill>
                  <a:schemeClr val="bg2"/>
                </a:solidFill>
              </a:defRPr>
            </a:lvl1pPr>
          </a:lstStyle>
          <a:p>
            <a:r>
              <a:rPr lang="nl-NL" dirty="0"/>
              <a:t>Via Invoegen | Koptekst en voettekst kunt u de tekst wijzigen</a:t>
            </a:r>
          </a:p>
        </p:txBody>
      </p:sp>
      <p:sp>
        <p:nvSpPr>
          <p:cNvPr id="6" name="Tijdelijke aanduiding voor dianummer 5"/>
          <p:cNvSpPr>
            <a:spLocks noGrp="1" noSelect="1"/>
          </p:cNvSpPr>
          <p:nvPr>
            <p:ph type="sldNum" sz="quarter" idx="4"/>
          </p:nvPr>
        </p:nvSpPr>
        <p:spPr bwMode="gray">
          <a:xfrm>
            <a:off x="8496808" y="6489408"/>
            <a:ext cx="288000" cy="180000"/>
          </a:xfrm>
          <a:prstGeom prst="rect">
            <a:avLst/>
          </a:prstGeom>
        </p:spPr>
        <p:txBody>
          <a:bodyPr vert="horz" lIns="0" tIns="0" rIns="0" bIns="0" rtlCol="0" anchor="t"/>
          <a:lstStyle>
            <a:lvl1pPr algn="l">
              <a:defRPr sz="1000">
                <a:solidFill>
                  <a:schemeClr val="bg2"/>
                </a:solidFill>
              </a:defRPr>
            </a:lvl1pPr>
          </a:lstStyle>
          <a:p>
            <a:r>
              <a:rPr lang="nl-NL" dirty="0"/>
              <a:t>| </a:t>
            </a:r>
            <a:fld id="{5A73F218-DCB0-4894-9B51-05C25669D534}"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27" r:id="rId1"/>
    <p:sldLayoutId id="2147483719" r:id="rId2"/>
    <p:sldLayoutId id="2147483718" r:id="rId3"/>
    <p:sldLayoutId id="2147483728" r:id="rId4"/>
    <p:sldLayoutId id="2147483725" r:id="rId5"/>
    <p:sldLayoutId id="2147483730" r:id="rId6"/>
    <p:sldLayoutId id="2147483732" r:id="rId7"/>
    <p:sldLayoutId id="2147483720" r:id="rId8"/>
    <p:sldLayoutId id="2147483735" r:id="rId9"/>
    <p:sldLayoutId id="2147483722" r:id="rId10"/>
    <p:sldLayoutId id="2147483723" r:id="rId11"/>
    <p:sldLayoutId id="2147483736" r:id="rId12"/>
  </p:sldLayoutIdLst>
  <p:hf hdr="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bussink@amsterdam.nl"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ereikbaarheid.amsterdam.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ereikbaarheid.amsterdam.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subTitle" idx="1"/>
          </p:nvPr>
        </p:nvSpPr>
        <p:spPr>
          <a:xfrm>
            <a:off x="990600" y="4267200"/>
            <a:ext cx="7344000" cy="2401888"/>
          </a:xfrm>
        </p:spPr>
        <p:txBody>
          <a:bodyPr/>
          <a:lstStyle/>
          <a:p>
            <a:r>
              <a:rPr lang="nl-NL" sz="1600" dirty="0"/>
              <a:t>Gebruikers seminar NWB dinsdag 28 september </a:t>
            </a:r>
            <a:r>
              <a:rPr lang="nl-NL" sz="1600" dirty="0" smtClean="0"/>
              <a:t>13:00-16:00</a:t>
            </a:r>
          </a:p>
          <a:p>
            <a:endParaRPr lang="nl-NL" sz="1600" dirty="0"/>
          </a:p>
          <a:p>
            <a:r>
              <a:rPr lang="nl-NL" sz="1600" dirty="0" smtClean="0">
                <a:hlinkClick r:id="rId2"/>
              </a:rPr>
              <a:t>b.bussink@amsterdam.nl</a:t>
            </a:r>
            <a:r>
              <a:rPr lang="nl-NL" sz="1600" dirty="0" smtClean="0"/>
              <a:t> </a:t>
            </a:r>
          </a:p>
          <a:p>
            <a:r>
              <a:rPr lang="nl-NL" sz="1600" dirty="0" smtClean="0"/>
              <a:t>Bas </a:t>
            </a:r>
            <a:r>
              <a:rPr lang="nl-NL" sz="1600" dirty="0"/>
              <a:t>Bussink</a:t>
            </a:r>
          </a:p>
          <a:p>
            <a:r>
              <a:rPr lang="nl-NL" sz="1600" dirty="0"/>
              <a:t>Onderzoeker mobiliteit en openbare </a:t>
            </a:r>
            <a:r>
              <a:rPr lang="nl-NL" sz="1600" dirty="0" smtClean="0"/>
              <a:t>ruimte</a:t>
            </a:r>
          </a:p>
          <a:p>
            <a:endParaRPr lang="nl-NL" sz="1600" dirty="0"/>
          </a:p>
          <a:p>
            <a:r>
              <a:rPr lang="nl-NL" sz="1600" dirty="0"/>
              <a:t>X Afdeling Kennis &amp; Kaders / team Onderzoek &amp; Kennis</a:t>
            </a:r>
          </a:p>
          <a:p>
            <a:r>
              <a:rPr lang="nl-NL" sz="1600" dirty="0"/>
              <a:t>X RVE Verkeer &amp; Openbare Ruimte</a:t>
            </a:r>
          </a:p>
          <a:p>
            <a:r>
              <a:rPr lang="nl-NL" sz="1600" dirty="0"/>
              <a:t>X Gemeente Amsterdam </a:t>
            </a:r>
          </a:p>
        </p:txBody>
      </p:sp>
      <p:sp>
        <p:nvSpPr>
          <p:cNvPr id="2" name="Titel 1"/>
          <p:cNvSpPr>
            <a:spLocks noGrp="1"/>
          </p:cNvSpPr>
          <p:nvPr>
            <p:ph type="ctrTitle"/>
          </p:nvPr>
        </p:nvSpPr>
        <p:spPr>
          <a:xfrm>
            <a:off x="990600" y="1447800"/>
            <a:ext cx="7344000" cy="1295400"/>
          </a:xfrm>
        </p:spPr>
        <p:txBody>
          <a:bodyPr/>
          <a:lstStyle/>
          <a:p>
            <a:r>
              <a:rPr lang="nl-NL" sz="4000" dirty="0"/>
              <a:t>Bereikbaarheidskaart </a:t>
            </a:r>
            <a:r>
              <a:rPr lang="nl-NL" sz="4000" dirty="0" smtClean="0"/>
              <a:t>Verbodsborden:</a:t>
            </a:r>
            <a:br>
              <a:rPr lang="nl-NL" sz="4000" dirty="0" smtClean="0"/>
            </a:br>
            <a:r>
              <a:rPr lang="nl-NL" sz="3000" dirty="0" smtClean="0"/>
              <a:t>(vracht- </a:t>
            </a:r>
            <a:r>
              <a:rPr lang="nl-NL" sz="3000" dirty="0" err="1" smtClean="0"/>
              <a:t>busverbod</a:t>
            </a:r>
            <a:r>
              <a:rPr lang="nl-NL" sz="3000" dirty="0" smtClean="0"/>
              <a:t>, lengte, breedte, hoogte, gewicht, aslast, zone zwaar verkeer en milieuzone)</a:t>
            </a:r>
            <a:endParaRPr lang="nl-NL" sz="3000" dirty="0"/>
          </a:p>
        </p:txBody>
      </p:sp>
      <p:sp>
        <p:nvSpPr>
          <p:cNvPr id="6" name="Tijdelijke aanduiding voor dianummer 5"/>
          <p:cNvSpPr>
            <a:spLocks noGrp="1"/>
          </p:cNvSpPr>
          <p:nvPr>
            <p:ph type="sldNum" sz="quarter" idx="4294967295"/>
          </p:nvPr>
        </p:nvSpPr>
        <p:spPr>
          <a:xfrm>
            <a:off x="8855075" y="6489700"/>
            <a:ext cx="288925" cy="179388"/>
          </a:xfrm>
        </p:spPr>
        <p:txBody>
          <a:bodyPr/>
          <a:lstStyle/>
          <a:p>
            <a:r>
              <a:rPr lang="nl-NL" dirty="0"/>
              <a:t>| </a:t>
            </a:r>
            <a:fld id="{5A73F218-DCB0-4894-9B51-05C25669D534}" type="slidenum">
              <a:rPr lang="nl-NL" smtClean="0"/>
              <a:pPr/>
              <a:t>1</a:t>
            </a:fld>
            <a:endParaRPr lang="nl-NL" dirty="0"/>
          </a:p>
        </p:txBody>
      </p:sp>
    </p:spTree>
    <p:extLst>
      <p:ext uri="{BB962C8B-B14F-4D97-AF65-F5344CB8AC3E}">
        <p14:creationId xmlns:p14="http://schemas.microsoft.com/office/powerpoint/2010/main" val="2383746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a:hlinkClick r:id="rId2"/>
              </a:rPr>
              <a:t>https://bereikbaarheid.amsterdam.nl</a:t>
            </a:r>
            <a:r>
              <a:rPr lang="nl-NL" dirty="0" smtClean="0">
                <a:hlinkClick r:id="rId2"/>
              </a:rPr>
              <a:t>/</a:t>
            </a:r>
            <a:r>
              <a:rPr lang="nl-NL" dirty="0" smtClean="0"/>
              <a:t> </a:t>
            </a:r>
            <a:endParaRPr lang="nl-NL"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10</a:t>
            </a:fld>
            <a:endParaRPr lang="nl-NL" dirty="0"/>
          </a:p>
        </p:txBody>
      </p:sp>
      <p:pic>
        <p:nvPicPr>
          <p:cNvPr id="7" name="Afbeelding 6"/>
          <p:cNvPicPr>
            <a:picLocks noChangeAspect="1"/>
          </p:cNvPicPr>
          <p:nvPr/>
        </p:nvPicPr>
        <p:blipFill>
          <a:blip r:embed="rId3"/>
          <a:stretch>
            <a:fillRect/>
          </a:stretch>
        </p:blipFill>
        <p:spPr>
          <a:xfrm>
            <a:off x="911933" y="844997"/>
            <a:ext cx="7567612" cy="5824411"/>
          </a:xfrm>
          <a:prstGeom prst="rect">
            <a:avLst/>
          </a:prstGeom>
        </p:spPr>
      </p:pic>
    </p:spTree>
    <p:extLst>
      <p:ext uri="{BB962C8B-B14F-4D97-AF65-F5344CB8AC3E}">
        <p14:creationId xmlns:p14="http://schemas.microsoft.com/office/powerpoint/2010/main" val="4173547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smtClean="0"/>
              <a:t>Probeer het zelf uit</a:t>
            </a:r>
            <a:endParaRPr lang="nl-NL" dirty="0"/>
          </a:p>
        </p:txBody>
      </p:sp>
      <p:sp>
        <p:nvSpPr>
          <p:cNvPr id="6" name="Tijdelijke aanduiding voor inhoud 5">
            <a:extLst>
              <a:ext uri="{FF2B5EF4-FFF2-40B4-BE49-F238E27FC236}">
                <a16:creationId xmlns:a16="http://schemas.microsoft.com/office/drawing/2014/main" id="{271BC346-43D0-46A6-8489-085F6EE24C16}"/>
              </a:ext>
            </a:extLst>
          </p:cNvPr>
          <p:cNvSpPr>
            <a:spLocks noGrp="1"/>
          </p:cNvSpPr>
          <p:nvPr>
            <p:ph idx="1"/>
          </p:nvPr>
        </p:nvSpPr>
        <p:spPr>
          <a:xfrm>
            <a:off x="766670" y="1066800"/>
            <a:ext cx="8010000" cy="4162400"/>
          </a:xfrm>
        </p:spPr>
        <p:txBody>
          <a:bodyPr/>
          <a:lstStyle/>
          <a:p>
            <a:pPr marL="216000" lvl="1">
              <a:buClr>
                <a:schemeClr val="accent1"/>
              </a:buClr>
              <a:buSzPct val="65000"/>
              <a:buFont typeface="Wingdings" panose="05000000000000000000" pitchFamily="2" charset="2"/>
              <a:buChar char="§"/>
            </a:pPr>
            <a:r>
              <a:rPr lang="nl-NL" sz="2000" dirty="0">
                <a:hlinkClick r:id="rId2"/>
              </a:rPr>
              <a:t>https://</a:t>
            </a:r>
            <a:r>
              <a:rPr lang="nl-NL" sz="2000" dirty="0" smtClean="0">
                <a:hlinkClick r:id="rId2"/>
              </a:rPr>
              <a:t>bereikbaarheid.amsterdam.nl</a:t>
            </a:r>
            <a:r>
              <a:rPr lang="nl-NL" sz="2000" dirty="0">
                <a:hlinkClick r:id="rId2"/>
              </a:rPr>
              <a:t>/</a:t>
            </a:r>
            <a:r>
              <a:rPr lang="nl-NL" sz="2000" dirty="0"/>
              <a:t> </a:t>
            </a:r>
            <a:r>
              <a:rPr lang="nl-NL" sz="2000" dirty="0" smtClean="0"/>
              <a:t> </a:t>
            </a:r>
          </a:p>
          <a:p>
            <a:pPr marL="216000" lvl="1">
              <a:buClr>
                <a:schemeClr val="accent1"/>
              </a:buClr>
              <a:buSzPct val="65000"/>
              <a:buFont typeface="Wingdings" panose="05000000000000000000" pitchFamily="2" charset="2"/>
              <a:buChar char="§"/>
            </a:pPr>
            <a:endParaRPr lang="nl-NL" sz="1600"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11</a:t>
            </a:fld>
            <a:endParaRPr lang="nl-NL" dirty="0"/>
          </a:p>
        </p:txBody>
      </p:sp>
      <p:pic>
        <p:nvPicPr>
          <p:cNvPr id="7" name="Afbeelding 6"/>
          <p:cNvPicPr>
            <a:picLocks noChangeAspect="1"/>
          </p:cNvPicPr>
          <p:nvPr/>
        </p:nvPicPr>
        <p:blipFill>
          <a:blip r:embed="rId3"/>
          <a:stretch>
            <a:fillRect/>
          </a:stretch>
        </p:blipFill>
        <p:spPr>
          <a:xfrm>
            <a:off x="19050" y="1884857"/>
            <a:ext cx="9012654" cy="4604551"/>
          </a:xfrm>
          <a:prstGeom prst="rect">
            <a:avLst/>
          </a:prstGeom>
        </p:spPr>
      </p:pic>
    </p:spTree>
    <p:extLst>
      <p:ext uri="{BB962C8B-B14F-4D97-AF65-F5344CB8AC3E}">
        <p14:creationId xmlns:p14="http://schemas.microsoft.com/office/powerpoint/2010/main" val="3296546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smtClean="0"/>
              <a:t>Doel</a:t>
            </a:r>
            <a:endParaRPr lang="nl-NL" dirty="0"/>
          </a:p>
        </p:txBody>
      </p:sp>
      <p:sp>
        <p:nvSpPr>
          <p:cNvPr id="6" name="Tijdelijke aanduiding voor inhoud 5">
            <a:extLst>
              <a:ext uri="{FF2B5EF4-FFF2-40B4-BE49-F238E27FC236}">
                <a16:creationId xmlns:a16="http://schemas.microsoft.com/office/drawing/2014/main" id="{271BC346-43D0-46A6-8489-085F6EE24C16}"/>
              </a:ext>
            </a:extLst>
          </p:cNvPr>
          <p:cNvSpPr>
            <a:spLocks noGrp="1"/>
          </p:cNvSpPr>
          <p:nvPr>
            <p:ph idx="1"/>
          </p:nvPr>
        </p:nvSpPr>
        <p:spPr>
          <a:xfrm>
            <a:off x="766670" y="1066800"/>
            <a:ext cx="8010000" cy="4162400"/>
          </a:xfrm>
        </p:spPr>
        <p:txBody>
          <a:bodyPr/>
          <a:lstStyle/>
          <a:p>
            <a:pPr marL="216000" lvl="1">
              <a:buClr>
                <a:schemeClr val="accent1"/>
              </a:buClr>
              <a:buSzPct val="65000"/>
              <a:buFont typeface="Wingdings" panose="05000000000000000000" pitchFamily="2" charset="2"/>
              <a:buChar char="§"/>
            </a:pPr>
            <a:r>
              <a:rPr lang="nl-NL" sz="2000" dirty="0" smtClean="0"/>
              <a:t>Waar mag ik (niet) komen met mijn voertuig? </a:t>
            </a:r>
          </a:p>
          <a:p>
            <a:pPr marL="216000" lvl="1">
              <a:buClr>
                <a:schemeClr val="accent1"/>
              </a:buClr>
              <a:buSzPct val="65000"/>
              <a:buFont typeface="Wingdings" panose="05000000000000000000" pitchFamily="2" charset="2"/>
              <a:buChar char="§"/>
            </a:pPr>
            <a:r>
              <a:rPr lang="nl-NL" sz="2000" dirty="0" smtClean="0"/>
              <a:t>Waar heb ik ontheffing/</a:t>
            </a:r>
            <a:r>
              <a:rPr lang="nl-NL" sz="2000" dirty="0" err="1" smtClean="0"/>
              <a:t>onthefffingen</a:t>
            </a:r>
            <a:r>
              <a:rPr lang="nl-NL" sz="2000" dirty="0" smtClean="0"/>
              <a:t> nodig</a:t>
            </a:r>
          </a:p>
          <a:p>
            <a:pPr marL="432000" lvl="2">
              <a:buClr>
                <a:schemeClr val="accent1"/>
              </a:buClr>
              <a:buSzPct val="65000"/>
              <a:buFont typeface="Wingdings" panose="05000000000000000000" pitchFamily="2" charset="2"/>
              <a:buChar char="§"/>
            </a:pPr>
            <a:r>
              <a:rPr lang="nl-NL" sz="1600" dirty="0" smtClean="0"/>
              <a:t>7.5 tonszone</a:t>
            </a:r>
          </a:p>
          <a:p>
            <a:pPr marL="432000" lvl="2">
              <a:buClr>
                <a:schemeClr val="accent1"/>
              </a:buClr>
              <a:buSzPct val="65000"/>
              <a:buFont typeface="Wingdings" panose="05000000000000000000" pitchFamily="2" charset="2"/>
              <a:buChar char="§"/>
            </a:pPr>
            <a:r>
              <a:rPr lang="nl-NL" sz="1600" dirty="0" smtClean="0"/>
              <a:t>Milieuzone</a:t>
            </a:r>
          </a:p>
          <a:p>
            <a:pPr marL="432000" lvl="2">
              <a:buClr>
                <a:schemeClr val="accent1"/>
              </a:buClr>
              <a:buSzPct val="65000"/>
              <a:buFont typeface="Wingdings" panose="05000000000000000000" pitchFamily="2" charset="2"/>
              <a:buChar char="§"/>
            </a:pPr>
            <a:r>
              <a:rPr lang="nl-NL" sz="1600" dirty="0" smtClean="0"/>
              <a:t>RVV- ontheffingen</a:t>
            </a:r>
            <a:endParaRPr lang="nl-NL" sz="1600"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2</a:t>
            </a:fld>
            <a:endParaRPr lang="nl-NL" dirty="0"/>
          </a:p>
        </p:txBody>
      </p:sp>
      <p:pic>
        <p:nvPicPr>
          <p:cNvPr id="4" name="Afbeelding 3"/>
          <p:cNvPicPr>
            <a:picLocks noChangeAspect="1"/>
          </p:cNvPicPr>
          <p:nvPr/>
        </p:nvPicPr>
        <p:blipFill>
          <a:blip r:embed="rId2"/>
          <a:stretch>
            <a:fillRect/>
          </a:stretch>
        </p:blipFill>
        <p:spPr>
          <a:xfrm>
            <a:off x="3048000" y="2459247"/>
            <a:ext cx="5471597" cy="3636753"/>
          </a:xfrm>
          <a:prstGeom prst="rect">
            <a:avLst/>
          </a:prstGeom>
        </p:spPr>
      </p:pic>
    </p:spTree>
    <p:extLst>
      <p:ext uri="{BB962C8B-B14F-4D97-AF65-F5344CB8AC3E}">
        <p14:creationId xmlns:p14="http://schemas.microsoft.com/office/powerpoint/2010/main" val="254218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smtClean="0"/>
              <a:t>Verkeersborden</a:t>
            </a:r>
            <a:endParaRPr lang="nl-NL"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3</a:t>
            </a:fld>
            <a:endParaRPr lang="nl-NL" dirty="0"/>
          </a:p>
        </p:txBody>
      </p:sp>
      <p:pic>
        <p:nvPicPr>
          <p:cNvPr id="9" name="Afbeelding 8"/>
          <p:cNvPicPr>
            <a:picLocks noChangeAspect="1"/>
          </p:cNvPicPr>
          <p:nvPr/>
        </p:nvPicPr>
        <p:blipFill>
          <a:blip r:embed="rId2"/>
          <a:stretch>
            <a:fillRect/>
          </a:stretch>
        </p:blipFill>
        <p:spPr>
          <a:xfrm>
            <a:off x="774808" y="842968"/>
            <a:ext cx="6006992" cy="5530787"/>
          </a:xfrm>
          <a:prstGeom prst="rect">
            <a:avLst/>
          </a:prstGeom>
        </p:spPr>
      </p:pic>
    </p:spTree>
    <p:extLst>
      <p:ext uri="{BB962C8B-B14F-4D97-AF65-F5344CB8AC3E}">
        <p14:creationId xmlns:p14="http://schemas.microsoft.com/office/powerpoint/2010/main" val="973109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err="1" smtClean="0"/>
              <a:t>Graph</a:t>
            </a:r>
            <a:r>
              <a:rPr lang="nl-NL" dirty="0" smtClean="0"/>
              <a:t>: </a:t>
            </a:r>
            <a:r>
              <a:rPr lang="nl-NL" dirty="0" err="1" smtClean="0"/>
              <a:t>directed</a:t>
            </a:r>
            <a:r>
              <a:rPr lang="nl-NL" dirty="0" smtClean="0"/>
              <a:t> </a:t>
            </a:r>
            <a:r>
              <a:rPr lang="nl-NL" dirty="0" err="1" smtClean="0"/>
              <a:t>edge</a:t>
            </a:r>
            <a:r>
              <a:rPr lang="nl-NL" dirty="0" smtClean="0"/>
              <a:t>, node</a:t>
            </a:r>
            <a:endParaRPr lang="nl-NL"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4</a:t>
            </a:fld>
            <a:endParaRPr lang="nl-NL" dirty="0"/>
          </a:p>
        </p:txBody>
      </p:sp>
      <p:pic>
        <p:nvPicPr>
          <p:cNvPr id="1026" name="Picture 2" descr="Image: Small directed network with weighted nodes and edges - Math Ins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5745276"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keersbord RVV C7 Verboden voor vrachtwagens kopen? | Bestel h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38" y="1885246"/>
            <a:ext cx="536576" cy="5365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7"/>
          <p:cNvCxnSpPr/>
          <p:nvPr/>
        </p:nvCxnSpPr>
        <p:spPr>
          <a:xfrm>
            <a:off x="4422776" y="1885246"/>
            <a:ext cx="762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2351404" y="1309300"/>
            <a:ext cx="990600" cy="276999"/>
          </a:xfrm>
          <a:prstGeom prst="rect">
            <a:avLst/>
          </a:prstGeom>
          <a:noFill/>
        </p:spPr>
        <p:txBody>
          <a:bodyPr wrap="square" lIns="0" tIns="0" rIns="0" bIns="0" rtlCol="0">
            <a:spAutoFit/>
          </a:bodyPr>
          <a:lstStyle/>
          <a:p>
            <a:r>
              <a:rPr lang="nl-NL" u="sng" dirty="0"/>
              <a:t>start</a:t>
            </a:r>
          </a:p>
        </p:txBody>
      </p:sp>
      <p:sp>
        <p:nvSpPr>
          <p:cNvPr id="12" name="Tekstvak 11"/>
          <p:cNvSpPr txBox="1"/>
          <p:nvPr/>
        </p:nvSpPr>
        <p:spPr>
          <a:xfrm>
            <a:off x="2971800" y="2290744"/>
            <a:ext cx="2438400" cy="215444"/>
          </a:xfrm>
          <a:prstGeom prst="rect">
            <a:avLst/>
          </a:prstGeom>
          <a:noFill/>
        </p:spPr>
        <p:txBody>
          <a:bodyPr wrap="square" lIns="0" tIns="0" rIns="0" bIns="0" rtlCol="0">
            <a:spAutoFit/>
          </a:bodyPr>
          <a:lstStyle/>
          <a:p>
            <a:r>
              <a:rPr lang="nl-NL" sz="1400" u="sng" dirty="0" smtClean="0"/>
              <a:t>Vrachtwagen         </a:t>
            </a:r>
            <a:r>
              <a:rPr lang="nl-NL" sz="1400" u="sng" strike="sngStrike" dirty="0" err="1" smtClean="0"/>
              <a:t>Vrachtwagen</a:t>
            </a:r>
            <a:endParaRPr lang="nl-NL" sz="1400" u="sng" strike="sngStrike" dirty="0"/>
          </a:p>
        </p:txBody>
      </p:sp>
      <p:cxnSp>
        <p:nvCxnSpPr>
          <p:cNvPr id="13" name="Rechte verbindingslijn met pijl 12"/>
          <p:cNvCxnSpPr/>
          <p:nvPr/>
        </p:nvCxnSpPr>
        <p:spPr>
          <a:xfrm flipH="1">
            <a:off x="3429000" y="1867375"/>
            <a:ext cx="990601" cy="1409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955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err="1" smtClean="0"/>
              <a:t>Graph</a:t>
            </a:r>
            <a:r>
              <a:rPr lang="nl-NL" dirty="0" smtClean="0"/>
              <a:t>: </a:t>
            </a:r>
            <a:r>
              <a:rPr lang="nl-NL" dirty="0" err="1" smtClean="0"/>
              <a:t>directed</a:t>
            </a:r>
            <a:r>
              <a:rPr lang="nl-NL" dirty="0" smtClean="0"/>
              <a:t> </a:t>
            </a:r>
            <a:r>
              <a:rPr lang="nl-NL" dirty="0" err="1" smtClean="0"/>
              <a:t>edge</a:t>
            </a:r>
            <a:r>
              <a:rPr lang="nl-NL" dirty="0" smtClean="0"/>
              <a:t>, node</a:t>
            </a:r>
            <a:endParaRPr lang="nl-NL"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5</a:t>
            </a:fld>
            <a:endParaRPr lang="nl-NL" dirty="0"/>
          </a:p>
        </p:txBody>
      </p:sp>
      <p:pic>
        <p:nvPicPr>
          <p:cNvPr id="1026" name="Picture 2" descr="Image: Small directed network with weighted nodes and edges - Math Ins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5745276"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keersbord RVV C7 Verboden voor vrachtwagens kopen? | Bestel h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932" y="1415732"/>
            <a:ext cx="568644" cy="56864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6"/>
          <p:cNvCxnSpPr/>
          <p:nvPr/>
        </p:nvCxnSpPr>
        <p:spPr>
          <a:xfrm flipH="1">
            <a:off x="5448300" y="1867375"/>
            <a:ext cx="76200" cy="15557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2351404" y="1309300"/>
            <a:ext cx="990600" cy="276999"/>
          </a:xfrm>
          <a:prstGeom prst="rect">
            <a:avLst/>
          </a:prstGeom>
          <a:noFill/>
        </p:spPr>
        <p:txBody>
          <a:bodyPr wrap="square" lIns="0" tIns="0" rIns="0" bIns="0" rtlCol="0">
            <a:spAutoFit/>
          </a:bodyPr>
          <a:lstStyle/>
          <a:p>
            <a:r>
              <a:rPr lang="nl-NL" u="sng" dirty="0" smtClean="0"/>
              <a:t>start</a:t>
            </a:r>
            <a:endParaRPr lang="nl-NL" u="sng" dirty="0"/>
          </a:p>
        </p:txBody>
      </p:sp>
      <p:sp>
        <p:nvSpPr>
          <p:cNvPr id="11" name="Tekstvak 10"/>
          <p:cNvSpPr txBox="1"/>
          <p:nvPr/>
        </p:nvSpPr>
        <p:spPr>
          <a:xfrm>
            <a:off x="3048000" y="2092201"/>
            <a:ext cx="2438400" cy="215444"/>
          </a:xfrm>
          <a:prstGeom prst="rect">
            <a:avLst/>
          </a:prstGeom>
          <a:noFill/>
        </p:spPr>
        <p:txBody>
          <a:bodyPr wrap="square" lIns="0" tIns="0" rIns="0" bIns="0" rtlCol="0">
            <a:spAutoFit/>
          </a:bodyPr>
          <a:lstStyle/>
          <a:p>
            <a:r>
              <a:rPr lang="nl-NL" sz="1400" u="sng" dirty="0" smtClean="0"/>
              <a:t>Vrachtwagen         </a:t>
            </a:r>
            <a:r>
              <a:rPr lang="nl-NL" sz="1400" u="sng" dirty="0" err="1" smtClean="0"/>
              <a:t>Vrachtwagen</a:t>
            </a:r>
            <a:endParaRPr lang="nl-NL" sz="1400" u="sng" dirty="0"/>
          </a:p>
        </p:txBody>
      </p:sp>
      <p:cxnSp>
        <p:nvCxnSpPr>
          <p:cNvPr id="12" name="Rechte verbindingslijn met pijl 11"/>
          <p:cNvCxnSpPr/>
          <p:nvPr/>
        </p:nvCxnSpPr>
        <p:spPr>
          <a:xfrm flipH="1" flipV="1">
            <a:off x="4648200" y="1752600"/>
            <a:ext cx="876301" cy="3396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6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err="1" smtClean="0"/>
              <a:t>Graph</a:t>
            </a:r>
            <a:r>
              <a:rPr lang="nl-NL" dirty="0" smtClean="0"/>
              <a:t>: </a:t>
            </a:r>
            <a:r>
              <a:rPr lang="nl-NL" dirty="0" err="1" smtClean="0"/>
              <a:t>directed</a:t>
            </a:r>
            <a:r>
              <a:rPr lang="nl-NL" dirty="0" smtClean="0"/>
              <a:t> </a:t>
            </a:r>
            <a:r>
              <a:rPr lang="nl-NL" dirty="0" err="1" smtClean="0"/>
              <a:t>edge</a:t>
            </a:r>
            <a:r>
              <a:rPr lang="nl-NL" dirty="0" smtClean="0"/>
              <a:t>, node</a:t>
            </a:r>
            <a:endParaRPr lang="nl-NL"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6</a:t>
            </a:fld>
            <a:endParaRPr lang="nl-NL" dirty="0"/>
          </a:p>
        </p:txBody>
      </p:sp>
      <p:pic>
        <p:nvPicPr>
          <p:cNvPr id="1026" name="Picture 2" descr="Image: Small directed network with weighted nodes and edges - Math Ins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5745276"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keersbord RVV C7 Verboden voor vrachtwagens kopen? | Bestel h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3913"/>
            <a:ext cx="536576" cy="536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erkeersbord RVV C7 Verboden voor vrachtwagens kopen? | Bestel h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45259"/>
            <a:ext cx="536576" cy="5365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a:off x="3265804" y="2966141"/>
            <a:ext cx="152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4419600" y="1905000"/>
            <a:ext cx="152400" cy="1343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2351404" y="1309300"/>
            <a:ext cx="990600" cy="276999"/>
          </a:xfrm>
          <a:prstGeom prst="rect">
            <a:avLst/>
          </a:prstGeom>
          <a:noFill/>
        </p:spPr>
        <p:txBody>
          <a:bodyPr wrap="square" lIns="0" tIns="0" rIns="0" bIns="0" rtlCol="0">
            <a:spAutoFit/>
          </a:bodyPr>
          <a:lstStyle/>
          <a:p>
            <a:r>
              <a:rPr lang="nl-NL" u="sng" dirty="0" smtClean="0"/>
              <a:t>start</a:t>
            </a:r>
            <a:endParaRPr lang="nl-NL" u="sng" dirty="0"/>
          </a:p>
        </p:txBody>
      </p:sp>
      <p:sp>
        <p:nvSpPr>
          <p:cNvPr id="15" name="Tekstvak 14"/>
          <p:cNvSpPr txBox="1"/>
          <p:nvPr/>
        </p:nvSpPr>
        <p:spPr>
          <a:xfrm>
            <a:off x="2971800" y="2329815"/>
            <a:ext cx="2438400" cy="215444"/>
          </a:xfrm>
          <a:prstGeom prst="rect">
            <a:avLst/>
          </a:prstGeom>
          <a:noFill/>
        </p:spPr>
        <p:txBody>
          <a:bodyPr wrap="square" lIns="0" tIns="0" rIns="0" bIns="0" rtlCol="0">
            <a:spAutoFit/>
          </a:bodyPr>
          <a:lstStyle/>
          <a:p>
            <a:r>
              <a:rPr lang="nl-NL" sz="1400" u="sng" strike="sngStrike" dirty="0"/>
              <a:t>Vrachtwagen</a:t>
            </a:r>
            <a:r>
              <a:rPr lang="nl-NL" sz="1400" u="sng" dirty="0" smtClean="0"/>
              <a:t>         </a:t>
            </a:r>
            <a:r>
              <a:rPr lang="nl-NL" sz="1400" u="sng" strike="sngStrike" dirty="0" err="1" smtClean="0"/>
              <a:t>Vrachtwagen</a:t>
            </a:r>
            <a:endParaRPr lang="nl-NL" sz="1400" u="sng" strike="sngStrike" dirty="0"/>
          </a:p>
        </p:txBody>
      </p:sp>
      <p:cxnSp>
        <p:nvCxnSpPr>
          <p:cNvPr id="18" name="Rechte verbindingslijn met pijl 17"/>
          <p:cNvCxnSpPr/>
          <p:nvPr/>
        </p:nvCxnSpPr>
        <p:spPr>
          <a:xfrm flipH="1">
            <a:off x="3429000" y="1867375"/>
            <a:ext cx="990601" cy="1409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V="1">
            <a:off x="3265804" y="1867375"/>
            <a:ext cx="1001396" cy="14092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97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smtClean="0"/>
              <a:t>Meer dan 1500 borden gekoppeld aan netwerk</a:t>
            </a:r>
            <a:endParaRPr lang="nl-NL"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7</a:t>
            </a:fld>
            <a:endParaRPr lang="nl-NL" dirty="0"/>
          </a:p>
        </p:txBody>
      </p:sp>
      <p:pic>
        <p:nvPicPr>
          <p:cNvPr id="8" name="Afbeelding 7"/>
          <p:cNvPicPr>
            <a:picLocks noChangeAspect="1"/>
          </p:cNvPicPr>
          <p:nvPr/>
        </p:nvPicPr>
        <p:blipFill>
          <a:blip r:embed="rId2"/>
          <a:stretch>
            <a:fillRect/>
          </a:stretch>
        </p:blipFill>
        <p:spPr>
          <a:xfrm>
            <a:off x="304800" y="2057400"/>
            <a:ext cx="2863415" cy="3810000"/>
          </a:xfrm>
          <a:prstGeom prst="rect">
            <a:avLst/>
          </a:prstGeom>
        </p:spPr>
      </p:pic>
      <p:pic>
        <p:nvPicPr>
          <p:cNvPr id="10" name="Afbeelding 9"/>
          <p:cNvPicPr>
            <a:picLocks noChangeAspect="1"/>
          </p:cNvPicPr>
          <p:nvPr/>
        </p:nvPicPr>
        <p:blipFill>
          <a:blip r:embed="rId3"/>
          <a:stretch>
            <a:fillRect/>
          </a:stretch>
        </p:blipFill>
        <p:spPr>
          <a:xfrm>
            <a:off x="3514044" y="2090505"/>
            <a:ext cx="4948237" cy="3805470"/>
          </a:xfrm>
          <a:prstGeom prst="rect">
            <a:avLst/>
          </a:prstGeom>
        </p:spPr>
      </p:pic>
      <p:pic>
        <p:nvPicPr>
          <p:cNvPr id="4" name="Afbeelding 3"/>
          <p:cNvPicPr>
            <a:picLocks noChangeAspect="1"/>
          </p:cNvPicPr>
          <p:nvPr/>
        </p:nvPicPr>
        <p:blipFill>
          <a:blip r:embed="rId4"/>
          <a:stretch>
            <a:fillRect/>
          </a:stretch>
        </p:blipFill>
        <p:spPr>
          <a:xfrm>
            <a:off x="6477000" y="1112751"/>
            <a:ext cx="1409700" cy="1323975"/>
          </a:xfrm>
          <a:prstGeom prst="rect">
            <a:avLst/>
          </a:prstGeom>
        </p:spPr>
      </p:pic>
    </p:spTree>
    <p:extLst>
      <p:ext uri="{BB962C8B-B14F-4D97-AF65-F5344CB8AC3E}">
        <p14:creationId xmlns:p14="http://schemas.microsoft.com/office/powerpoint/2010/main" val="1881405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7" y="224576"/>
            <a:ext cx="8369193" cy="609600"/>
          </a:xfrm>
        </p:spPr>
        <p:txBody>
          <a:bodyPr/>
          <a:lstStyle/>
          <a:p>
            <a:r>
              <a:rPr lang="nl-NL" dirty="0" smtClean="0"/>
              <a:t>Wat is bereikbaar voor vrachtwagen (C07</a:t>
            </a:r>
            <a:r>
              <a:rPr lang="nl-NL" dirty="0"/>
              <a:t>)?</a:t>
            </a:r>
            <a:br>
              <a:rPr lang="nl-NL" dirty="0"/>
            </a:br>
            <a:r>
              <a:rPr lang="nl-NL" sz="2500" dirty="0" smtClean="0">
                <a:solidFill>
                  <a:schemeClr val="tx1"/>
                </a:solidFill>
              </a:rPr>
              <a:t>rood = c07 </a:t>
            </a:r>
            <a:r>
              <a:rPr lang="nl-NL" sz="2500" dirty="0">
                <a:solidFill>
                  <a:schemeClr val="tx1"/>
                </a:solidFill>
              </a:rPr>
              <a:t>(Vrachtverbod</a:t>
            </a:r>
            <a:r>
              <a:rPr lang="nl-NL" sz="2500" dirty="0" smtClean="0">
                <a:solidFill>
                  <a:schemeClr val="tx1"/>
                </a:solidFill>
              </a:rPr>
              <a:t>)</a:t>
            </a:r>
            <a:br>
              <a:rPr lang="nl-NL" sz="2500" dirty="0" smtClean="0">
                <a:solidFill>
                  <a:schemeClr val="tx1"/>
                </a:solidFill>
              </a:rPr>
            </a:br>
            <a:r>
              <a:rPr lang="nl-NL" sz="2500" dirty="0" smtClean="0">
                <a:solidFill>
                  <a:schemeClr val="tx1"/>
                </a:solidFill>
              </a:rPr>
              <a:t>zwart = eenrichting</a:t>
            </a:r>
            <a:br>
              <a:rPr lang="nl-NL" sz="2500" dirty="0" smtClean="0">
                <a:solidFill>
                  <a:schemeClr val="tx1"/>
                </a:solidFill>
              </a:rPr>
            </a:br>
            <a:r>
              <a:rPr lang="nl-NL" sz="2500" dirty="0" smtClean="0">
                <a:solidFill>
                  <a:schemeClr val="tx1"/>
                </a:solidFill>
              </a:rPr>
              <a:t>paars = onbereikbaar</a:t>
            </a:r>
            <a:br>
              <a:rPr lang="nl-NL" sz="2500" dirty="0" smtClean="0">
                <a:solidFill>
                  <a:schemeClr val="tx1"/>
                </a:solidFill>
              </a:rPr>
            </a:br>
            <a:endParaRPr lang="nl-NL" sz="2500" dirty="0">
              <a:solidFill>
                <a:schemeClr val="tx1"/>
              </a:solidFill>
            </a:endParaRPr>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8</a:t>
            </a:fld>
            <a:endParaRPr lang="nl-NL" dirty="0"/>
          </a:p>
        </p:txBody>
      </p:sp>
      <p:pic>
        <p:nvPicPr>
          <p:cNvPr id="7" name="Afbeelding 6"/>
          <p:cNvPicPr>
            <a:picLocks noChangeAspect="1"/>
          </p:cNvPicPr>
          <p:nvPr/>
        </p:nvPicPr>
        <p:blipFill>
          <a:blip r:embed="rId2"/>
          <a:stretch>
            <a:fillRect/>
          </a:stretch>
        </p:blipFill>
        <p:spPr>
          <a:xfrm>
            <a:off x="3746631" y="1676400"/>
            <a:ext cx="5066908" cy="4572000"/>
          </a:xfrm>
          <a:prstGeom prst="rect">
            <a:avLst/>
          </a:prstGeom>
        </p:spPr>
      </p:pic>
    </p:spTree>
    <p:extLst>
      <p:ext uri="{BB962C8B-B14F-4D97-AF65-F5344CB8AC3E}">
        <p14:creationId xmlns:p14="http://schemas.microsoft.com/office/powerpoint/2010/main" val="3890590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31DC9-080B-4249-BF27-73EBCF325E6D}"/>
              </a:ext>
            </a:extLst>
          </p:cNvPr>
          <p:cNvSpPr>
            <a:spLocks noGrp="1"/>
          </p:cNvSpPr>
          <p:nvPr>
            <p:ph type="title"/>
          </p:nvPr>
        </p:nvSpPr>
        <p:spPr>
          <a:xfrm>
            <a:off x="774808" y="224576"/>
            <a:ext cx="8010000" cy="609600"/>
          </a:xfrm>
        </p:spPr>
        <p:txBody>
          <a:bodyPr/>
          <a:lstStyle/>
          <a:p>
            <a:r>
              <a:rPr lang="nl-NL" dirty="0" smtClean="0"/>
              <a:t>Het geheim ….</a:t>
            </a:r>
            <a:endParaRPr lang="nl-NL" dirty="0"/>
          </a:p>
        </p:txBody>
      </p:sp>
      <p:sp>
        <p:nvSpPr>
          <p:cNvPr id="3" name="Tijdelijke aanduiding voor datum 2">
            <a:extLst>
              <a:ext uri="{FF2B5EF4-FFF2-40B4-BE49-F238E27FC236}">
                <a16:creationId xmlns:a16="http://schemas.microsoft.com/office/drawing/2014/main" id="{46598FCD-10EB-4339-A7EF-69032FA98D7F}"/>
              </a:ext>
            </a:extLst>
          </p:cNvPr>
          <p:cNvSpPr>
            <a:spLocks noGrp="1"/>
          </p:cNvSpPr>
          <p:nvPr>
            <p:ph type="dt" sz="half" idx="10"/>
          </p:nvPr>
        </p:nvSpPr>
        <p:spPr>
          <a:xfrm>
            <a:off x="7706281" y="6489408"/>
            <a:ext cx="756000" cy="180000"/>
          </a:xfrm>
        </p:spPr>
        <p:txBody>
          <a:bodyPr/>
          <a:lstStyle/>
          <a:p>
            <a:fld id="{1A77BA14-42C5-46AA-9FAD-892BA193696F}" type="datetime1">
              <a:rPr lang="nl-NL" smtClean="0"/>
              <a:t>28-9-2021</a:t>
            </a:fld>
            <a:endParaRPr lang="nl-NL" dirty="0"/>
          </a:p>
        </p:txBody>
      </p:sp>
      <p:sp>
        <p:nvSpPr>
          <p:cNvPr id="5" name="Tijdelijke aanduiding voor dianummer 4">
            <a:extLst>
              <a:ext uri="{FF2B5EF4-FFF2-40B4-BE49-F238E27FC236}">
                <a16:creationId xmlns:a16="http://schemas.microsoft.com/office/drawing/2014/main" id="{55E7E326-22E1-411E-9793-4514C455DBE1}"/>
              </a:ext>
            </a:extLst>
          </p:cNvPr>
          <p:cNvSpPr>
            <a:spLocks noGrp="1"/>
          </p:cNvSpPr>
          <p:nvPr>
            <p:ph type="sldNum" sz="quarter" idx="12"/>
          </p:nvPr>
        </p:nvSpPr>
        <p:spPr>
          <a:xfrm>
            <a:off x="8496808" y="6489408"/>
            <a:ext cx="288000" cy="180000"/>
          </a:xfrm>
        </p:spPr>
        <p:txBody>
          <a:bodyPr/>
          <a:lstStyle/>
          <a:p>
            <a:r>
              <a:rPr lang="nl-NL" dirty="0"/>
              <a:t>| </a:t>
            </a:r>
            <a:fld id="{5A73F218-DCB0-4894-9B51-05C25669D534}" type="slidenum">
              <a:rPr lang="nl-NL" smtClean="0"/>
              <a:pPr/>
              <a:t>9</a:t>
            </a:fld>
            <a:endParaRPr lang="nl-NL" dirty="0"/>
          </a:p>
        </p:txBody>
      </p:sp>
      <p:sp>
        <p:nvSpPr>
          <p:cNvPr id="4" name="Rechthoek 3"/>
          <p:cNvSpPr/>
          <p:nvPr/>
        </p:nvSpPr>
        <p:spPr>
          <a:xfrm>
            <a:off x="2971800" y="2049304"/>
            <a:ext cx="2362200" cy="579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Verkeersborden</a:t>
            </a:r>
            <a:endParaRPr lang="nl-NL" dirty="0"/>
          </a:p>
        </p:txBody>
      </p:sp>
      <p:sp>
        <p:nvSpPr>
          <p:cNvPr id="8" name="Rechthoek 7"/>
          <p:cNvSpPr/>
          <p:nvPr/>
        </p:nvSpPr>
        <p:spPr>
          <a:xfrm>
            <a:off x="6202408" y="402981"/>
            <a:ext cx="2484392" cy="1044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Wegen (</a:t>
            </a:r>
            <a:r>
              <a:rPr lang="nl-NL" dirty="0" err="1" smtClean="0"/>
              <a:t>directed</a:t>
            </a:r>
            <a:r>
              <a:rPr lang="nl-NL" dirty="0" smtClean="0"/>
              <a:t> </a:t>
            </a:r>
            <a:r>
              <a:rPr lang="nl-NL" dirty="0" err="1" smtClean="0"/>
              <a:t>edges</a:t>
            </a:r>
            <a:r>
              <a:rPr lang="nl-NL" dirty="0" smtClean="0"/>
              <a:t>)</a:t>
            </a:r>
          </a:p>
          <a:p>
            <a:pPr algn="ctr"/>
            <a:r>
              <a:rPr lang="nl-NL" dirty="0" smtClean="0"/>
              <a:t>dus met eenrichtingsverkeer)</a:t>
            </a:r>
          </a:p>
        </p:txBody>
      </p:sp>
      <p:sp>
        <p:nvSpPr>
          <p:cNvPr id="11" name="Rechthoek 10"/>
          <p:cNvSpPr/>
          <p:nvPr/>
        </p:nvSpPr>
        <p:spPr>
          <a:xfrm>
            <a:off x="209930" y="2990570"/>
            <a:ext cx="2228470" cy="8382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Voertuig kenmerken</a:t>
            </a:r>
          </a:p>
          <a:p>
            <a:pPr algn="ctr"/>
            <a:r>
              <a:rPr lang="nl-NL" dirty="0" smtClean="0">
                <a:solidFill>
                  <a:schemeClr val="tx1"/>
                </a:solidFill>
              </a:rPr>
              <a:t>(RDW + user input)</a:t>
            </a:r>
          </a:p>
        </p:txBody>
      </p:sp>
      <p:sp>
        <p:nvSpPr>
          <p:cNvPr id="12" name="Rechthoek 11"/>
          <p:cNvSpPr/>
          <p:nvPr/>
        </p:nvSpPr>
        <p:spPr>
          <a:xfrm>
            <a:off x="5448300" y="5561568"/>
            <a:ext cx="2819400" cy="83146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solidFill>
                  <a:schemeClr val="tx1"/>
                </a:solidFill>
              </a:rPr>
              <a:t>Voertuigspecifieke</a:t>
            </a:r>
            <a:r>
              <a:rPr lang="nl-NL" dirty="0" smtClean="0">
                <a:solidFill>
                  <a:schemeClr val="tx1"/>
                </a:solidFill>
              </a:rPr>
              <a:t> bereikbaarheid</a:t>
            </a:r>
          </a:p>
        </p:txBody>
      </p:sp>
      <p:sp>
        <p:nvSpPr>
          <p:cNvPr id="13" name="Rechthoek 12"/>
          <p:cNvSpPr/>
          <p:nvPr/>
        </p:nvSpPr>
        <p:spPr>
          <a:xfrm>
            <a:off x="3810000" y="3603249"/>
            <a:ext cx="1981200" cy="819588"/>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solidFill>
                  <a:schemeClr val="tx1"/>
                </a:solidFill>
              </a:rPr>
              <a:t>Voertuigspecifiek</a:t>
            </a:r>
            <a:r>
              <a:rPr lang="nl-NL" dirty="0" smtClean="0">
                <a:solidFill>
                  <a:schemeClr val="tx1"/>
                </a:solidFill>
              </a:rPr>
              <a:t> netwerk</a:t>
            </a:r>
          </a:p>
        </p:txBody>
      </p:sp>
      <p:cxnSp>
        <p:nvCxnSpPr>
          <p:cNvPr id="14" name="Rechte verbindingslijn met pijl 13"/>
          <p:cNvCxnSpPr>
            <a:stCxn id="4" idx="3"/>
            <a:endCxn id="17" idx="1"/>
          </p:cNvCxnSpPr>
          <p:nvPr/>
        </p:nvCxnSpPr>
        <p:spPr>
          <a:xfrm>
            <a:off x="5334000" y="2338905"/>
            <a:ext cx="868408" cy="224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a:stCxn id="11" idx="3"/>
          </p:cNvCxnSpPr>
          <p:nvPr/>
        </p:nvCxnSpPr>
        <p:spPr>
          <a:xfrm>
            <a:off x="2438400" y="3409670"/>
            <a:ext cx="1371600" cy="467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6202408" y="2040722"/>
            <a:ext cx="2484392" cy="1044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Wegen (</a:t>
            </a:r>
            <a:r>
              <a:rPr lang="nl-NL" dirty="0" err="1" smtClean="0"/>
              <a:t>directed</a:t>
            </a:r>
            <a:r>
              <a:rPr lang="nl-NL" dirty="0" smtClean="0"/>
              <a:t> </a:t>
            </a:r>
            <a:r>
              <a:rPr lang="nl-NL" dirty="0" err="1" smtClean="0"/>
              <a:t>edges</a:t>
            </a:r>
            <a:r>
              <a:rPr lang="nl-NL" dirty="0" smtClean="0"/>
              <a:t>)</a:t>
            </a:r>
          </a:p>
          <a:p>
            <a:pPr algn="ctr"/>
            <a:r>
              <a:rPr lang="nl-NL" dirty="0" smtClean="0"/>
              <a:t>dus met eenrichtingsverkeer)</a:t>
            </a:r>
          </a:p>
        </p:txBody>
      </p:sp>
      <p:cxnSp>
        <p:nvCxnSpPr>
          <p:cNvPr id="21" name="Rechte verbindingslijn met pijl 20"/>
          <p:cNvCxnSpPr/>
          <p:nvPr/>
        </p:nvCxnSpPr>
        <p:spPr>
          <a:xfrm>
            <a:off x="7341577" y="1516670"/>
            <a:ext cx="0" cy="524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endCxn id="13" idx="0"/>
          </p:cNvCxnSpPr>
          <p:nvPr/>
        </p:nvCxnSpPr>
        <p:spPr>
          <a:xfrm flipH="1">
            <a:off x="4800600" y="3100556"/>
            <a:ext cx="1371600" cy="502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a:stCxn id="13" idx="2"/>
          </p:cNvCxnSpPr>
          <p:nvPr/>
        </p:nvCxnSpPr>
        <p:spPr>
          <a:xfrm>
            <a:off x="4800600" y="4422837"/>
            <a:ext cx="1676400" cy="1138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p:nvPr/>
        </p:nvCxnSpPr>
        <p:spPr>
          <a:xfrm flipH="1">
            <a:off x="6858000" y="3179453"/>
            <a:ext cx="457200" cy="2362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hthoek 41"/>
          <p:cNvSpPr/>
          <p:nvPr/>
        </p:nvSpPr>
        <p:spPr>
          <a:xfrm>
            <a:off x="381000" y="2036284"/>
            <a:ext cx="2362200" cy="579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API RDW</a:t>
            </a:r>
            <a:endParaRPr lang="nl-NL" dirty="0"/>
          </a:p>
        </p:txBody>
      </p:sp>
      <p:cxnSp>
        <p:nvCxnSpPr>
          <p:cNvPr id="43" name="Rechte verbindingslijn met pijl 42"/>
          <p:cNvCxnSpPr/>
          <p:nvPr/>
        </p:nvCxnSpPr>
        <p:spPr>
          <a:xfrm flipH="1">
            <a:off x="1143000" y="2629374"/>
            <a:ext cx="67500" cy="40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830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2.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1335</TotalTime>
  <Words>219</Words>
  <Application>Microsoft Office PowerPoint</Application>
  <PresentationFormat>Diavoorstelling (4:3)</PresentationFormat>
  <Paragraphs>63</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Corbel</vt:lpstr>
      <vt:lpstr>Wingdings</vt:lpstr>
      <vt:lpstr>blank</vt:lpstr>
      <vt:lpstr>Bereikbaarheidskaart Verbodsborden: (vracht- busverbod, lengte, breedte, hoogte, gewicht, aslast, zone zwaar verkeer en milieuzone)</vt:lpstr>
      <vt:lpstr>Doel</vt:lpstr>
      <vt:lpstr>Verkeersborden</vt:lpstr>
      <vt:lpstr>Graph: directed edge, node</vt:lpstr>
      <vt:lpstr>Graph: directed edge, node</vt:lpstr>
      <vt:lpstr>Graph: directed edge, node</vt:lpstr>
      <vt:lpstr>Meer dan 1500 borden gekoppeld aan netwerk</vt:lpstr>
      <vt:lpstr>Wat is bereikbaar voor vrachtwagen (C07)? rood = c07 (Vrachtverbod) zwart = eenrichting paars = onbereikbaar </vt:lpstr>
      <vt:lpstr>Het geheim ….</vt:lpstr>
      <vt:lpstr>https://bereikbaarheid.amsterdam.nl/ </vt:lpstr>
      <vt:lpstr>Probeer het zelf uit</vt:lpstr>
    </vt:vector>
  </TitlesOfParts>
  <Company>Gemeente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Wildemors, Marc</dc:creator>
  <dc:description>Versie 1.3 - 1 juli 2015_x000d_
Ontwikkeling sjabloon en macro's:_x000d_
www.JoulesUnlimited.nl</dc:description>
  <cp:lastModifiedBy>Fransen, Michelle (NDW)</cp:lastModifiedBy>
  <cp:revision>138</cp:revision>
  <dcterms:created xsi:type="dcterms:W3CDTF">2019-10-09T08:16:17Z</dcterms:created>
  <dcterms:modified xsi:type="dcterms:W3CDTF">2021-09-28T14:56:51Z</dcterms:modified>
</cp:coreProperties>
</file>