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0"/>
  </p:notesMasterIdLst>
  <p:sldIdLst>
    <p:sldId id="258" r:id="rId3"/>
    <p:sldId id="269" r:id="rId4"/>
    <p:sldId id="271" r:id="rId5"/>
    <p:sldId id="277" r:id="rId6"/>
    <p:sldId id="278" r:id="rId7"/>
    <p:sldId id="276" r:id="rId8"/>
    <p:sldId id="280" r:id="rId9"/>
    <p:sldId id="281" r:id="rId10"/>
    <p:sldId id="283" r:id="rId11"/>
    <p:sldId id="282" r:id="rId12"/>
    <p:sldId id="284" r:id="rId13"/>
    <p:sldId id="285" r:id="rId14"/>
    <p:sldId id="267" r:id="rId15"/>
    <p:sldId id="286" r:id="rId16"/>
    <p:sldId id="273" r:id="rId17"/>
    <p:sldId id="27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6D48-9170-44DE-A090-C636DD82809E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ABB7-FCF2-494A-BE6D-C98F42ECC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2518D-6147-4506-AA4C-FDEB5CCD3A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BB6E45EE-294C-4CA0-8A55-2E58D74038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693"/>
            <a:ext cx="12192000" cy="5905307"/>
          </a:xfrm>
          <a:custGeom>
            <a:avLst/>
            <a:gdLst>
              <a:gd name="connsiteX0" fmla="*/ 2409825 w 12192000"/>
              <a:gd name="connsiteY0" fmla="*/ 467309 h 5895975"/>
              <a:gd name="connsiteX1" fmla="*/ 2409825 w 12192000"/>
              <a:gd name="connsiteY1" fmla="*/ 4834701 h 5895975"/>
              <a:gd name="connsiteX2" fmla="*/ 9782175 w 12192000"/>
              <a:gd name="connsiteY2" fmla="*/ 4834701 h 5895975"/>
              <a:gd name="connsiteX3" fmla="*/ 9782175 w 12192000"/>
              <a:gd name="connsiteY3" fmla="*/ 467309 h 5895975"/>
              <a:gd name="connsiteX4" fmla="*/ 0 w 12192000"/>
              <a:gd name="connsiteY4" fmla="*/ 0 h 5895975"/>
              <a:gd name="connsiteX5" fmla="*/ 12192000 w 12192000"/>
              <a:gd name="connsiteY5" fmla="*/ 0 h 5895975"/>
              <a:gd name="connsiteX6" fmla="*/ 12192000 w 12192000"/>
              <a:gd name="connsiteY6" fmla="*/ 5895975 h 5895975"/>
              <a:gd name="connsiteX7" fmla="*/ 0 w 12192000"/>
              <a:gd name="connsiteY7" fmla="*/ 5895975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95975">
                <a:moveTo>
                  <a:pt x="2409825" y="467309"/>
                </a:moveTo>
                <a:lnTo>
                  <a:pt x="2409825" y="4834701"/>
                </a:lnTo>
                <a:lnTo>
                  <a:pt x="9782175" y="4834701"/>
                </a:lnTo>
                <a:lnTo>
                  <a:pt x="9782175" y="46730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95975"/>
                </a:lnTo>
                <a:lnTo>
                  <a:pt x="0" y="58959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099" y="1800224"/>
            <a:ext cx="6657976" cy="1895475"/>
          </a:xfr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2800" b="1"/>
            </a:lvl1pPr>
            <a:lvl2pPr marL="0" indent="0">
              <a:spcBef>
                <a:spcPts val="1500"/>
              </a:spcBef>
              <a:buNone/>
              <a:defRPr sz="1800"/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2A19E97-1605-497F-98F5-C321D8DC1AE3}"/>
              </a:ext>
            </a:extLst>
          </p:cNvPr>
          <p:cNvSpPr txBox="1"/>
          <p:nvPr userDrawn="1"/>
        </p:nvSpPr>
        <p:spPr>
          <a:xfrm>
            <a:off x="2628899" y="4057650"/>
            <a:ext cx="199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In samenwerking met:</a:t>
            </a:r>
            <a:endParaRPr lang="en-GB" sz="1100" b="1" dirty="0"/>
          </a:p>
        </p:txBody>
      </p:sp>
      <p:pic>
        <p:nvPicPr>
          <p:cNvPr id="15" name="Afbeelding 14" descr="Logo NDW&#10;">
            <a:extLst>
              <a:ext uri="{FF2B5EF4-FFF2-40B4-BE49-F238E27FC236}">
                <a16:creationId xmlns:a16="http://schemas.microsoft.com/office/drawing/2014/main" id="{E16E5E22-CEC4-4D58-BDD9-DD57EF1CA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ED9733-A424-4E7A-888D-613A37F3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4233A6-B17B-4CFD-81D7-E3A304F0E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2FEBEC0-94E1-49E4-BA41-113790086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E3259-7085-4198-A27E-204023CF93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25BBC-9648-49DE-95C3-F9B85C6801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5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wit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EFA1F40-9AC0-4822-8B83-C3E85A2E3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657B74-75DB-40AF-B89C-145CEEE512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A23270-16EE-4339-A308-393D42BB37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9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zwa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1DE8D-37EB-4376-8CE3-E3DCC0D09582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85DE72-9BED-43EB-8F18-47D3D7A83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026F4B-CB29-44A4-9E1C-A209E33621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C07A26-208B-4A4C-9CD2-B26059112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431E74-68AB-4D53-8994-AC55A01363E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ADCA6-7B68-412A-BF42-DC59BEA30F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0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teks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6" y="1930400"/>
            <a:ext cx="8172203" cy="1701799"/>
          </a:xfrm>
          <a:solidFill>
            <a:schemeClr val="tx1">
              <a:alpha val="75000"/>
            </a:schemeClr>
          </a:solidFill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B4FF61-B960-4A6E-AAFC-933534622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542CA1F-1812-4E69-9432-7C208811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96E8777-61AE-4B79-A0A8-C6A5B2F4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6F627-3E7D-4E66-8FD2-AED215BFF7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00FB26-576C-48D5-A2BB-8220D0F61A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12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ED9733-A424-4E7A-888D-613A37F3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4233A6-B17B-4CFD-81D7-E3A304F0E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2FEBEC0-94E1-49E4-BA41-113790086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E3259-7085-4198-A27E-204023CF93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25BBC-9648-49DE-95C3-F9B85C6801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5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FE2F0C-C853-4E52-8F38-B583C45BB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BD152B-4E56-4D52-B480-2E1B84ED7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9975" y="2471055"/>
            <a:ext cx="5203825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426C4D-B923-42E4-84AD-1E7492C972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24AE76-9E8B-4F1D-8E1A-0F06F7E6E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9DDB9-E508-40C6-BF32-E3808F4AE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92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11125"/>
            <a:ext cx="6096000" cy="656687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0566AF-7CD2-4B63-9AE8-A80EA8CBA0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42FC0-2582-4785-9709-ECA61C4A94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68B2C6-A0CE-4677-B8C6-C336DBE93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47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2073349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3060" y="2471056"/>
            <a:ext cx="4481700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73349"/>
            <a:ext cx="6096000" cy="46050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3AC4A8-EF63-45F0-A384-11F1DD60D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16FC6F-E712-478C-9AC3-B27904CBE9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623802-8BB9-4058-844F-E05A7E309F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FAD44-6700-4FEE-8E10-D88B8B6F2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38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2">
            <a:extLst>
              <a:ext uri="{FF2B5EF4-FFF2-40B4-BE49-F238E27FC236}">
                <a16:creationId xmlns:a16="http://schemas.microsoft.com/office/drawing/2014/main" id="{567CFE01-9EED-401F-A818-EBDE920C775C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4" y="2073371"/>
            <a:ext cx="10661665" cy="36150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7699"/>
            <a:ext cx="10661650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89E7DC-A29E-4275-808F-D3F56144A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0E57F1-EA6B-43AB-8448-93DC81E717D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5530E0-7C8C-4200-B973-6E4D07A487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B31548-FEEB-4774-908E-047296413E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4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5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 dirty="0"/>
              <a:t>Bijschrift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001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7247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2782C0A-3690-4C5B-A67E-E338C40C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826555-E659-4ED6-905A-53A9F35280D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475EB3-901B-4F76-9616-E0BDA34405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AF813F-0A4F-484F-B07A-BB3A4D189C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7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B7669F-0235-4679-970B-F1B5F13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A3F4-D6C7-485C-A78E-DF7B1F2DD1D7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3FCD2-6390-4EB9-96E6-828AAA83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86608-10C5-4B1D-845F-6A5D7400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2416175" y="1429333"/>
            <a:ext cx="73596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1438" y="2257425"/>
            <a:ext cx="7119937" cy="33972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defRPr/>
            </a:lvl3pPr>
            <a:lvl4pPr marL="990600" indent="-228600">
              <a:defRPr/>
            </a:lvl4pPr>
            <a:lvl5pPr marL="1257300" indent="-228600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375" y="1764369"/>
            <a:ext cx="7119937" cy="5685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7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51E617-FBEC-46A8-B740-98D4FD4B6F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589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3096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FBEC35-CD7D-483D-A8A0-E22F0635F3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19488CE-8D6E-4F9F-95B7-BF6EE6FE1CE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2002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8620DA-C8E9-46C8-B43A-DE40293F90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855" y="5725078"/>
            <a:ext cx="3046905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2E7815-CAFB-4A42-8CDD-0746548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BD487A-270A-407F-8901-663BDA0AA6C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9E5C61-9959-4541-AB04-6E3548F9685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B046A-9FDC-4D48-9151-8F5614744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7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856"/>
            <a:ext cx="6096000" cy="572557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6"/>
              </a:ext>
            </a:extLst>
          </a:blip>
          <a:stretch>
            <a:fillRect/>
          </a:stretch>
        </p:blipFill>
        <p:spPr>
          <a:xfrm>
            <a:off x="714906" y="1362268"/>
            <a:ext cx="4852503" cy="45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4382274" y="1429333"/>
            <a:ext cx="7327643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4768" y="2313991"/>
            <a:ext cx="7119937" cy="319138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spcAft>
                <a:spcPts val="1800"/>
              </a:spcAft>
              <a:defRPr/>
            </a:lvl3pPr>
            <a:lvl4pPr marL="990600" indent="-228600">
              <a:spcAft>
                <a:spcPts val="1800"/>
              </a:spcAft>
              <a:defRPr/>
            </a:lvl4pPr>
            <a:lvl5pPr marL="1257300" indent="-228600">
              <a:spcAft>
                <a:spcPts val="1800"/>
              </a:spcAft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3" y="1669422"/>
            <a:ext cx="3262946" cy="568526"/>
          </a:xfrm>
        </p:spPr>
        <p:txBody>
          <a:bodyPr anchor="t" anchorCtr="0">
            <a:noAutofit/>
          </a:bodyPr>
          <a:lstStyle>
            <a:lvl1pPr>
              <a:defRPr sz="2200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DF2A19F4-4740-4C4F-9AB9-AE94E2BA0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4768" y="1829502"/>
            <a:ext cx="7135149" cy="40844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347164" cy="356770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347164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98FC126-B2F7-4322-93E1-CE5792842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" y="1428750"/>
            <a:ext cx="7353300" cy="4362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vulle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DD70C13-0B73-4C78-B224-8E370DFC9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8302110 w 12192000"/>
              <a:gd name="connsiteY0" fmla="*/ 476833 h 5905500"/>
              <a:gd name="connsiteX1" fmla="*/ 8302110 w 12192000"/>
              <a:gd name="connsiteY1" fmla="*/ 4838699 h 5905500"/>
              <a:gd name="connsiteX2" fmla="*/ 11722110 w 12192000"/>
              <a:gd name="connsiteY2" fmla="*/ 4838699 h 5905500"/>
              <a:gd name="connsiteX3" fmla="*/ 11722110 w 12192000"/>
              <a:gd name="connsiteY3" fmla="*/ 4768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8302110" y="476833"/>
                </a:moveTo>
                <a:lnTo>
                  <a:pt x="8302110" y="4838699"/>
                </a:lnTo>
                <a:lnTo>
                  <a:pt x="11722110" y="4838699"/>
                </a:lnTo>
                <a:lnTo>
                  <a:pt x="11722110" y="4768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524125"/>
            <a:ext cx="3114675" cy="3209924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285750" indent="-285750">
              <a:spcAft>
                <a:spcPts val="1800"/>
              </a:spcAft>
              <a:buFont typeface="Wingdings" panose="05000000000000000000" pitchFamily="2" charset="2"/>
              <a:buChar char=""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114675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4751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F5BA9FE-4DC6-4FA5-942B-08340BBCE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675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E6663FA1-9B2C-4005-90CC-BFD2015EED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2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7C132CC-A260-48F3-A7FF-85386D1F1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3675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C9C58342-8800-423A-8E08-F55992143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750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352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/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3BB2741-0D3D-4AA4-907F-6FB18C5B05E3}"/>
              </a:ext>
            </a:extLst>
          </p:cNvPr>
          <p:cNvSpPr/>
          <p:nvPr userDrawn="1"/>
        </p:nvSpPr>
        <p:spPr>
          <a:xfrm>
            <a:off x="8286750" y="1429333"/>
            <a:ext cx="3423167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238500" cy="3567703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238500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FCA7FEC5-0993-41D0-93D3-7DEC778CDA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50" y="5579332"/>
            <a:ext cx="3543300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328EA33-E642-4E86-AFFC-9D7198EBA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474" y="5579332"/>
            <a:ext cx="3448051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  <a:p>
            <a:pPr lvl="0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F2D6E1-7528-47DE-88A5-7018397FDF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725" y="1416050"/>
            <a:ext cx="3743325" cy="4140200"/>
          </a:xfrm>
        </p:spPr>
        <p:txBody>
          <a:bodyPr>
            <a:normAutofit/>
          </a:bodyPr>
          <a:lstStyle>
            <a:lvl1pPr marL="0" indent="0">
              <a:buNone/>
              <a:defRPr lang="en-GB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D1E1B-0180-4B6A-9090-00C3DCAF6A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1325" y="1416050"/>
            <a:ext cx="3768725" cy="414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399150" y="1420788"/>
            <a:ext cx="35251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7E7C1C-58A3-4B33-AACF-95AC1B888A20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pic>
        <p:nvPicPr>
          <p:cNvPr id="30" name="Afbeelding 29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DB4E5024-EF9C-46A2-8723-6A7AD01F0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F0016CA-6D32-4F82-AB8A-752EC8006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448176"/>
            <a:ext cx="2664051" cy="785382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4564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219EA5F6-FA15-446A-BEED-F5B75ACBB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447224 w 12192000"/>
              <a:gd name="connsiteY0" fmla="*/ 451433 h 5905500"/>
              <a:gd name="connsiteX1" fmla="*/ 447224 w 12192000"/>
              <a:gd name="connsiteY1" fmla="*/ 4787633 h 5905500"/>
              <a:gd name="connsiteX2" fmla="*/ 3903224 w 12192000"/>
              <a:gd name="connsiteY2" fmla="*/ 4787633 h 5905500"/>
              <a:gd name="connsiteX3" fmla="*/ 3903224 w 12192000"/>
              <a:gd name="connsiteY3" fmla="*/ 4514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447224" y="451433"/>
                </a:moveTo>
                <a:lnTo>
                  <a:pt x="447224" y="4787633"/>
                </a:lnTo>
                <a:lnTo>
                  <a:pt x="3903224" y="4787633"/>
                </a:lnTo>
                <a:lnTo>
                  <a:pt x="3903224" y="4514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5678C8-B3DB-4659-AE9E-62D687B702CD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8D73C676-259C-496C-9D77-EE7974D8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619625"/>
            <a:ext cx="2664051" cy="60440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46C65239-043B-4E09-96E5-A65C91A81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A3F4-D6C7-485C-A78E-DF7B1F2DD1D7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681037"/>
            <a:ext cx="10586560" cy="1009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40" y="2489201"/>
            <a:ext cx="10586560" cy="3174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1350" y="6678000"/>
            <a:ext cx="20293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07B7144B-3D2D-4A1B-85AC-EA9596C91967}" type="datetime4">
              <a:rPr lang="nl-NL" smtClean="0"/>
              <a:pPr/>
              <a:t>28 september 2021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40" y="6678000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813" y="6678000"/>
            <a:ext cx="1009646" cy="17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chemeClr val="bg1"/>
                </a:solidFill>
              </a:defRPr>
            </a:lvl1pPr>
          </a:lstStyle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8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accent2"/>
        </a:buClr>
        <a:buFont typeface="Corbel" panose="020B0503020204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accent2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tx1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ts val="2600"/>
        </a:lnSpc>
        <a:spcBef>
          <a:spcPts val="500"/>
        </a:spcBef>
        <a:buFont typeface="Corbel" panose="020B0503020204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6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tabLst/>
        <a:defRPr lang="nl-NL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WB@RWS.nl" TargetMode="External"/><Relationship Id="rId2" Type="http://schemas.openxmlformats.org/officeDocument/2006/relationships/hyperlink" Target="mailto:NWB.gebruikerswensen@ndw.n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E12EA0A6-9ABA-4A2B-9204-C58220AE65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7C1C47-055F-431A-B393-7996447C6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099" y="1800224"/>
            <a:ext cx="6657976" cy="2265149"/>
          </a:xfrm>
        </p:spPr>
        <p:txBody>
          <a:bodyPr/>
          <a:lstStyle/>
          <a:p>
            <a:r>
              <a:rPr lang="en-US" dirty="0" err="1" smtClean="0"/>
              <a:t>Gebruikersseminar</a:t>
            </a:r>
            <a:r>
              <a:rPr lang="en-US" dirty="0" smtClean="0"/>
              <a:t> NWB</a:t>
            </a:r>
          </a:p>
          <a:p>
            <a:endParaRPr lang="en-US" dirty="0"/>
          </a:p>
          <a:p>
            <a:r>
              <a:rPr lang="en-US" dirty="0" smtClean="0"/>
              <a:t>				28 September 2021</a:t>
            </a:r>
          </a:p>
          <a:p>
            <a:pPr>
              <a:lnSpc>
                <a:spcPts val="1500"/>
              </a:lnSpc>
            </a:pPr>
            <a:endParaRPr lang="en-US" sz="1600" dirty="0" smtClean="0"/>
          </a:p>
          <a:p>
            <a:pPr>
              <a:lnSpc>
                <a:spcPts val="1500"/>
              </a:lnSpc>
            </a:pPr>
            <a:r>
              <a:rPr lang="en-US" sz="1600" dirty="0" smtClean="0"/>
              <a:t>Michelle Fransen</a:t>
            </a:r>
          </a:p>
          <a:p>
            <a:pPr>
              <a:lnSpc>
                <a:spcPts val="1500"/>
              </a:lnSpc>
            </a:pPr>
            <a:r>
              <a:rPr lang="en-US" sz="1600" dirty="0" smtClean="0"/>
              <a:t>Stan Banach</a:t>
            </a:r>
          </a:p>
          <a:p>
            <a:pPr>
              <a:lnSpc>
                <a:spcPts val="1500"/>
              </a:lnSpc>
            </a:pPr>
            <a:r>
              <a:rPr lang="en-US" sz="1600" dirty="0" smtClean="0"/>
              <a:t>Dirk Simon Beerda</a:t>
            </a:r>
          </a:p>
          <a:p>
            <a:pPr>
              <a:lnSpc>
                <a:spcPts val="1500"/>
              </a:lnSpc>
            </a:pPr>
            <a:r>
              <a:rPr lang="en-US" sz="1600" dirty="0" smtClean="0"/>
              <a:t>Els Rijnierse</a:t>
            </a:r>
            <a:endParaRPr lang="nl-NL" sz="1600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77C1C47-055F-431A-B393-7996447C6891}"/>
              </a:ext>
            </a:extLst>
          </p:cNvPr>
          <p:cNvSpPr txBox="1">
            <a:spLocks/>
          </p:cNvSpPr>
          <p:nvPr/>
        </p:nvSpPr>
        <p:spPr>
          <a:xfrm>
            <a:off x="4216743" y="2932798"/>
            <a:ext cx="6657976" cy="22651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336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ts val="1500"/>
              </a:lnSpc>
            </a:pPr>
            <a:endParaRPr lang="en-US" sz="1600" dirty="0" smtClean="0"/>
          </a:p>
          <a:p>
            <a:pPr>
              <a:lnSpc>
                <a:spcPts val="1500"/>
              </a:lnSpc>
            </a:pPr>
            <a:r>
              <a:rPr lang="en-US" sz="1600" b="0" dirty="0" smtClean="0"/>
              <a:t>CBS 		      </a:t>
            </a:r>
            <a:r>
              <a:rPr lang="en-US" sz="1600" dirty="0" err="1" smtClean="0"/>
              <a:t>Saim</a:t>
            </a:r>
            <a:r>
              <a:rPr lang="en-US" sz="1600" dirty="0" smtClean="0"/>
              <a:t> Muhammad</a:t>
            </a:r>
          </a:p>
          <a:p>
            <a:pPr>
              <a:lnSpc>
                <a:spcPts val="1500"/>
              </a:lnSpc>
            </a:pPr>
            <a:r>
              <a:rPr lang="en-US" sz="1600" b="0" dirty="0" err="1" smtClean="0"/>
              <a:t>Gemeente</a:t>
            </a:r>
            <a:r>
              <a:rPr lang="en-US" sz="1600" b="0" dirty="0" smtClean="0"/>
              <a:t> Amsterdam    </a:t>
            </a:r>
            <a:r>
              <a:rPr lang="en-US" sz="1600" dirty="0" smtClean="0"/>
              <a:t>Bas </a:t>
            </a:r>
            <a:r>
              <a:rPr lang="en-US" sz="1600" dirty="0" err="1" smtClean="0"/>
              <a:t>Bussink</a:t>
            </a:r>
            <a:endParaRPr lang="en-US" sz="1600" dirty="0" smtClean="0"/>
          </a:p>
          <a:p>
            <a:pPr>
              <a:lnSpc>
                <a:spcPts val="1500"/>
              </a:lnSpc>
            </a:pPr>
            <a:r>
              <a:rPr lang="en-US" sz="1600" b="0" dirty="0" err="1" smtClean="0"/>
              <a:t>Matrixian</a:t>
            </a:r>
            <a:r>
              <a:rPr lang="en-US" sz="1600" dirty="0" smtClean="0"/>
              <a:t>		      Thijs </a:t>
            </a:r>
            <a:r>
              <a:rPr lang="en-US" sz="1600" dirty="0" err="1" smtClean="0"/>
              <a:t>Helwig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54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767240" y="1141727"/>
            <a:ext cx="7526216" cy="881430"/>
          </a:xfrm>
        </p:spPr>
        <p:txBody>
          <a:bodyPr/>
          <a:lstStyle/>
          <a:p>
            <a:r>
              <a:rPr lang="nl-NL" sz="2800" dirty="0" smtClean="0"/>
              <a:t>Taskforce Verkeersveiligheid</a:t>
            </a:r>
          </a:p>
          <a:p>
            <a:endParaRPr lang="nl-NL" dirty="0" smtClean="0"/>
          </a:p>
          <a:p>
            <a:r>
              <a:rPr lang="nl-NL" sz="1800" dirty="0" smtClean="0"/>
              <a:t>In ontwikkeling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Erfaansluitingen op 80 km wegen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Langsparkeervakken (in combinatie met fietsverkeer) 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Solitaire vs. </a:t>
            </a:r>
            <a:r>
              <a:rPr lang="nl-NL" sz="1800" b="0" dirty="0" err="1" smtClean="0"/>
              <a:t>vrijliggende</a:t>
            </a:r>
            <a:r>
              <a:rPr lang="nl-NL" sz="1800" b="0" dirty="0" smtClean="0"/>
              <a:t> fietspaden </a:t>
            </a:r>
          </a:p>
          <a:p>
            <a:r>
              <a:rPr lang="nl-NL" sz="1800" dirty="0" smtClean="0"/>
              <a:t>Nog op te starten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Identificatie schoolzones en routes richting en vanaf scholen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Bermen met obstakels, zoals bijvoorbeeld bomen</a:t>
            </a:r>
          </a:p>
          <a:p>
            <a:pPr marL="342900" indent="-342900">
              <a:buFontTx/>
              <a:buChar char="-"/>
            </a:pPr>
            <a:r>
              <a:rPr lang="nl-NL" sz="1800" b="0" dirty="0" smtClean="0"/>
              <a:t>Aanwezigheid middenbermscheiding</a:t>
            </a:r>
            <a:endParaRPr lang="nl-NL" sz="1800" b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Hoofdtitel (wijzig via voettekst)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slide</a:t>
            </a:r>
            <a:r>
              <a:rPr kumimoji="0" lang="en-GB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fld id="{7EA6EBCA-AB5C-45ED-A7F0-6CA032590438}" type="slidenum">
              <a:rPr kumimoji="0" lang="en-GB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3" y="1232455"/>
            <a:ext cx="4622116" cy="158140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76" y="2813858"/>
            <a:ext cx="4084624" cy="21141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15633" t="41290" r="58998" b="24678"/>
          <a:stretch/>
        </p:blipFill>
        <p:spPr>
          <a:xfrm>
            <a:off x="7955958" y="4851423"/>
            <a:ext cx="4236042" cy="18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Hoogte Provinciale en Rijkswegen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smtClean="0"/>
              <a:t>Apart hoogtebestand naast het bestaande NWB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smtClean="0"/>
              <a:t>Eerste versie feb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err="1" smtClean="0"/>
              <a:t>Udates</a:t>
            </a:r>
            <a:r>
              <a:rPr lang="nl-NL" sz="1400" b="0" dirty="0" smtClean="0"/>
              <a:t> 1 mei, 1 sept en 1dec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smtClean="0"/>
              <a:t>Uitgangspunt: geen wijziging in de weg dan geen verandering van de hoogte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smtClean="0"/>
              <a:t>Geometrische correctie Rijkswegen voltooid, provinciale wegen per november, dan de laatste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400" b="0" dirty="0" smtClean="0"/>
              <a:t>Voor rijks en provinciale wegen ook hoogtelijn in het maaiveld te berekenen.</a:t>
            </a:r>
            <a:endParaRPr lang="nl-NL" sz="1400" b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0" y="6678613"/>
            <a:ext cx="4114800" cy="179387"/>
          </a:xfrm>
        </p:spPr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11182350" y="6678613"/>
            <a:ext cx="1009650" cy="179387"/>
          </a:xfrm>
        </p:spPr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01C7892B-165C-40AC-9D2E-37A4E7610FCD}"/>
              </a:ext>
            </a:extLst>
          </p:cNvPr>
          <p:cNvSpPr txBox="1">
            <a:spLocks/>
          </p:cNvSpPr>
          <p:nvPr/>
        </p:nvSpPr>
        <p:spPr>
          <a:xfrm>
            <a:off x="821353" y="2152812"/>
            <a:ext cx="9995535" cy="3024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rbel" panose="020B0503020204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1500"/>
              </a:spcBef>
              <a:buClr>
                <a:schemeClr val="accent2"/>
              </a:buClr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1"/>
              </a:buClr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24" y="1567775"/>
            <a:ext cx="4102964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Hoofdtitel (wijzig via voettekst)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slide</a:t>
            </a:r>
            <a:r>
              <a:rPr kumimoji="0" lang="en-GB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fld id="{7EA6EBCA-AB5C-45ED-A7F0-6CA032590438}" type="slidenum">
              <a:rPr kumimoji="0" lang="en-GB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756039" y="1180296"/>
            <a:ext cx="7526216" cy="881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rbel" panose="020B0503020204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1500"/>
              </a:spcBef>
              <a:buClr>
                <a:schemeClr val="accent2"/>
              </a:buClr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1"/>
              </a:buClr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38C3C"/>
              </a:buClr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Samenhangende Objectenregistratie (SOR)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89" y="1909793"/>
            <a:ext cx="6557531" cy="4510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67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2642323" y="1958858"/>
            <a:ext cx="7420661" cy="39209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Toevoegen wegkenmerken, waaronder eerst de breedte van de weg en breedtebeperkingen; </a:t>
            </a:r>
            <a:r>
              <a:rPr lang="nl-NL" dirty="0">
                <a:solidFill>
                  <a:srgbClr val="0070C0"/>
                </a:solidFill>
              </a:rPr>
              <a:t>Najaar 2021 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Toevoegen plan-topologie (toekomstige wegen); is al mogelijk, alleen de aanlevering stokt nog</a:t>
            </a:r>
          </a:p>
          <a:p>
            <a:pPr lvl="0"/>
            <a:r>
              <a:rPr lang="nl-NL" dirty="0" err="1">
                <a:solidFill>
                  <a:prstClr val="black"/>
                </a:solidFill>
              </a:rPr>
              <a:t>Geo</a:t>
            </a:r>
            <a:r>
              <a:rPr lang="nl-NL" dirty="0">
                <a:solidFill>
                  <a:prstClr val="black"/>
                </a:solidFill>
              </a:rPr>
              <a:t>-correctie provinciale wegen; </a:t>
            </a:r>
            <a:r>
              <a:rPr lang="nl-NL" dirty="0">
                <a:solidFill>
                  <a:srgbClr val="0070C0"/>
                </a:solidFill>
              </a:rPr>
              <a:t>Najaar 2021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Ge0-correctie rijkswegen; </a:t>
            </a:r>
            <a:r>
              <a:rPr lang="nl-NL" dirty="0">
                <a:solidFill>
                  <a:srgbClr val="0070C0"/>
                </a:solidFill>
              </a:rPr>
              <a:t>Per 1 okt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Relatieve Z-hoogte </a:t>
            </a:r>
            <a:r>
              <a:rPr lang="nl-NL" dirty="0">
                <a:solidFill>
                  <a:srgbClr val="0070C0"/>
                </a:solidFill>
              </a:rPr>
              <a:t>Per 1 okt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Alternatieve benamingen </a:t>
            </a:r>
            <a:r>
              <a:rPr lang="nl-NL" dirty="0">
                <a:solidFill>
                  <a:srgbClr val="0070C0"/>
                </a:solidFill>
              </a:rPr>
              <a:t>Per 1 okt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Openbare Ruimte Label Per 1 okt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Functional Road Class &amp; Form of Way </a:t>
            </a:r>
            <a:r>
              <a:rPr lang="en-US" dirty="0">
                <a:solidFill>
                  <a:srgbClr val="0070C0"/>
                </a:solidFill>
              </a:rPr>
              <a:t>Per 1 </a:t>
            </a:r>
            <a:r>
              <a:rPr lang="en-US" dirty="0" err="1">
                <a:solidFill>
                  <a:srgbClr val="0070C0"/>
                </a:solidFill>
              </a:rPr>
              <a:t>okt</a:t>
            </a:r>
            <a:endParaRPr lang="nl-NL" dirty="0">
              <a:solidFill>
                <a:srgbClr val="0070C0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Import functionaliteit</a:t>
            </a:r>
          </a:p>
          <a:p>
            <a:pPr lvl="0"/>
            <a:r>
              <a:rPr lang="nl-NL" i="1" dirty="0">
                <a:solidFill>
                  <a:prstClr val="black"/>
                </a:solidFill>
              </a:rPr>
              <a:t>Toevoegen wegkenmerken, zoals toegestane voertuigcategorie, inrijverboden </a:t>
            </a:r>
            <a:r>
              <a:rPr lang="nl-NL" i="1" dirty="0" smtClean="0">
                <a:solidFill>
                  <a:prstClr val="black"/>
                </a:solidFill>
              </a:rPr>
              <a:t/>
            </a:r>
            <a:br>
              <a:rPr lang="nl-NL" i="1" dirty="0" smtClean="0">
                <a:solidFill>
                  <a:prstClr val="black"/>
                </a:solidFill>
              </a:rPr>
            </a:br>
            <a:r>
              <a:rPr lang="nl-NL" i="1" dirty="0" smtClean="0">
                <a:solidFill>
                  <a:prstClr val="black"/>
                </a:solidFill>
              </a:rPr>
              <a:t>en </a:t>
            </a:r>
            <a:r>
              <a:rPr lang="nl-NL" i="1" dirty="0">
                <a:solidFill>
                  <a:prstClr val="black"/>
                </a:solidFill>
              </a:rPr>
              <a:t>wegcategorieën;  </a:t>
            </a:r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i="1" dirty="0">
                <a:solidFill>
                  <a:prstClr val="black"/>
                </a:solidFill>
              </a:rPr>
              <a:t>Toevoegen laatste fietspaden, </a:t>
            </a:r>
            <a:r>
              <a:rPr lang="nl-NL" i="1" dirty="0" err="1">
                <a:solidFill>
                  <a:prstClr val="black"/>
                </a:solidFill>
              </a:rPr>
              <a:t>geo</a:t>
            </a:r>
            <a:r>
              <a:rPr lang="nl-NL" i="1" dirty="0">
                <a:solidFill>
                  <a:prstClr val="black"/>
                </a:solidFill>
              </a:rPr>
              <a:t>-correctie fietspaden, rijrichting fietspaden en verbeteren gekoppelde wegbeheerders</a:t>
            </a:r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i="1" dirty="0">
                <a:solidFill>
                  <a:prstClr val="black"/>
                </a:solidFill>
              </a:rPr>
              <a:t>Toevoegen voetpaden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42323" y="1506447"/>
            <a:ext cx="7119937" cy="568526"/>
          </a:xfrm>
        </p:spPr>
        <p:txBody>
          <a:bodyPr/>
          <a:lstStyle/>
          <a:p>
            <a:r>
              <a:rPr lang="en-US" dirty="0" smtClean="0"/>
              <a:t>Stand van </a:t>
            </a:r>
            <a:r>
              <a:rPr lang="en-US" dirty="0" err="1" smtClean="0"/>
              <a:t>zaken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r>
              <a:rPr lang="nl-NL" dirty="0" smtClean="0"/>
              <a:t> NWB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8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CBS</a:t>
            </a:r>
          </a:p>
          <a:p>
            <a:r>
              <a:rPr lang="nl-NL" dirty="0" smtClean="0"/>
              <a:t>Koffiebreak</a:t>
            </a:r>
          </a:p>
          <a:p>
            <a:r>
              <a:rPr lang="nl-NL" dirty="0" smtClean="0"/>
              <a:t>Gemeente </a:t>
            </a:r>
            <a:r>
              <a:rPr lang="nl-NL" dirty="0"/>
              <a:t>A</a:t>
            </a:r>
            <a:r>
              <a:rPr lang="nl-NL" dirty="0" smtClean="0"/>
              <a:t>msterdam</a:t>
            </a:r>
          </a:p>
          <a:p>
            <a:r>
              <a:rPr lang="nl-NL" dirty="0" err="1" smtClean="0"/>
              <a:t>Matrixian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26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</a:p>
          <a:p>
            <a:r>
              <a:rPr lang="nl-NL" dirty="0" smtClean="0"/>
              <a:t>Suggesties</a:t>
            </a:r>
          </a:p>
          <a:p>
            <a:r>
              <a:rPr lang="nl-NL" dirty="0" smtClean="0"/>
              <a:t>Hoe verder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Input Deelnemers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53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Waar kan je terecht met vragen of suggesties voor NWB</a:t>
            </a:r>
          </a:p>
          <a:p>
            <a:r>
              <a:rPr lang="nl-NL" dirty="0" smtClean="0"/>
              <a:t>Website </a:t>
            </a:r>
            <a:r>
              <a:rPr lang="nl-NL" dirty="0"/>
              <a:t>NWB (https://</a:t>
            </a:r>
            <a:r>
              <a:rPr lang="nl-NL" dirty="0" smtClean="0"/>
              <a:t>nationaalwegenbestand.nl) :</a:t>
            </a:r>
          </a:p>
          <a:p>
            <a:pPr lvl="1"/>
            <a:r>
              <a:rPr lang="nl-NL" dirty="0" smtClean="0">
                <a:hlinkClick r:id="rId2"/>
              </a:rPr>
              <a:t>NWB.gebruikerswensen@ndw.nu</a:t>
            </a:r>
            <a:r>
              <a:rPr lang="nl-NL" dirty="0" smtClean="0"/>
              <a:t>  (voor wensen)</a:t>
            </a:r>
          </a:p>
          <a:p>
            <a:pPr lvl="1"/>
            <a:r>
              <a:rPr lang="nl-NL" dirty="0" smtClean="0">
                <a:hlinkClick r:id="rId3"/>
              </a:rPr>
              <a:t>NWB@RWS.nl</a:t>
            </a:r>
            <a:r>
              <a:rPr lang="nl-NL" dirty="0" smtClean="0"/>
              <a:t> (voor het melden van mutaties in het NWB)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47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0AEB344E-AB39-4E7A-A983-1B364BCB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ADE1-CB29-4C1F-8F71-F5CC995E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482" y="4619625"/>
            <a:ext cx="2664051" cy="604407"/>
          </a:xfrm>
        </p:spPr>
        <p:txBody>
          <a:bodyPr/>
          <a:lstStyle/>
          <a:p>
            <a:r>
              <a:rPr lang="en-GB" dirty="0" smtClean="0"/>
              <a:t>04-02-2021</a:t>
            </a:r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227B9F-80E2-4BC5-B623-AE7FADF8B0EF}"/>
              </a:ext>
            </a:extLst>
          </p:cNvPr>
          <p:cNvSpPr txBox="1"/>
          <p:nvPr/>
        </p:nvSpPr>
        <p:spPr>
          <a:xfrm>
            <a:off x="1045482" y="1605606"/>
            <a:ext cx="1545318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1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1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MA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2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3ECF16BD-9B3C-4F08-910F-00D9247F8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935006"/>
            <a:ext cx="216000" cy="216000"/>
          </a:xfrm>
          <a:prstGeom prst="rect">
            <a:avLst/>
          </a:prstGeom>
        </p:spPr>
      </p:pic>
      <p:pic>
        <p:nvPicPr>
          <p:cNvPr id="6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371D4B6-0E1E-4DF5-A6FB-3A30AF67EB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545873"/>
            <a:ext cx="216000" cy="216000"/>
          </a:xfrm>
          <a:prstGeom prst="rect">
            <a:avLst/>
          </a:prstGeom>
        </p:spPr>
      </p:pic>
      <p:pic>
        <p:nvPicPr>
          <p:cNvPr id="7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FADDD55C-23C0-4B0D-B0C6-76F94BFABB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631189"/>
            <a:ext cx="216000" cy="216000"/>
          </a:xfrm>
          <a:prstGeom prst="rect">
            <a:avLst/>
          </a:prstGeom>
        </p:spPr>
      </p:pic>
      <p:pic>
        <p:nvPicPr>
          <p:cNvPr id="9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60A593A5-EDF5-4710-983D-F216E2904B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253110"/>
            <a:ext cx="216000" cy="216000"/>
          </a:xfrm>
          <a:prstGeom prst="rect">
            <a:avLst/>
          </a:prstGeom>
        </p:spPr>
      </p:pic>
      <p:pic>
        <p:nvPicPr>
          <p:cNvPr id="19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4BA106BB-9FB1-447D-B08A-79E4B52550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300321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</a:p>
          <a:p>
            <a:r>
              <a:rPr lang="nl-NL" dirty="0" smtClean="0"/>
              <a:t>Voorstelrondje</a:t>
            </a:r>
          </a:p>
          <a:p>
            <a:r>
              <a:rPr lang="nl-NL" dirty="0" smtClean="0"/>
              <a:t>Ontwikkelingen NWB</a:t>
            </a:r>
          </a:p>
          <a:p>
            <a:r>
              <a:rPr lang="nl-NL" dirty="0" smtClean="0"/>
              <a:t>Presentatie CBS</a:t>
            </a:r>
          </a:p>
          <a:p>
            <a:r>
              <a:rPr lang="nl-NL" dirty="0" smtClean="0"/>
              <a:t>Koffiebreak</a:t>
            </a:r>
          </a:p>
          <a:p>
            <a:r>
              <a:rPr lang="nl-NL" dirty="0" smtClean="0"/>
              <a:t>Presentatie Gemeente Amsterdam (Bas </a:t>
            </a:r>
            <a:r>
              <a:rPr lang="nl-NL" dirty="0" err="1" smtClean="0"/>
              <a:t>Bussink</a:t>
            </a:r>
            <a:r>
              <a:rPr lang="nl-NL" dirty="0" smtClean="0"/>
              <a:t>)</a:t>
            </a:r>
          </a:p>
          <a:p>
            <a:r>
              <a:rPr lang="nl-NL" dirty="0" smtClean="0"/>
              <a:t>Presentatie </a:t>
            </a:r>
            <a:r>
              <a:rPr lang="nl-NL" dirty="0" err="1" smtClean="0"/>
              <a:t>Matrixian</a:t>
            </a:r>
            <a:endParaRPr lang="nl-NL" dirty="0"/>
          </a:p>
          <a:p>
            <a:r>
              <a:rPr lang="nl-NL" dirty="0" smtClean="0"/>
              <a:t>Discussie/vragen/voorstellen</a:t>
            </a:r>
          </a:p>
          <a:p>
            <a:r>
              <a:rPr lang="nl-NL" dirty="0" smtClean="0"/>
              <a:t>Afronding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94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Zet jullie microfoon en </a:t>
            </a:r>
            <a:r>
              <a:rPr lang="nl-NL" dirty="0" smtClean="0"/>
              <a:t>telefoon </a:t>
            </a:r>
            <a:r>
              <a:rPr lang="nl-NL" dirty="0" err="1" smtClean="0"/>
              <a:t>svp</a:t>
            </a:r>
            <a:r>
              <a:rPr lang="nl-NL" dirty="0" smtClean="0"/>
              <a:t> uit </a:t>
            </a:r>
            <a:r>
              <a:rPr lang="nl-NL" dirty="0"/>
              <a:t>!</a:t>
            </a:r>
          </a:p>
          <a:p>
            <a:r>
              <a:rPr lang="nl-NL" dirty="0"/>
              <a:t>Vragen stellen via de chatfunctie</a:t>
            </a:r>
          </a:p>
          <a:p>
            <a:r>
              <a:rPr lang="nl-NL" dirty="0"/>
              <a:t>Beantwoording vragen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/>
              <a:t>Na presentatie in vragenronde</a:t>
            </a:r>
          </a:p>
          <a:p>
            <a:r>
              <a:rPr lang="nl-NL" dirty="0" smtClean="0"/>
              <a:t>Intro sprekers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Aanwezigen graag in chat aangeven naam, functie en namens welke organisatie je deelneemt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47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2611438" y="2257424"/>
            <a:ext cx="7599362" cy="3609976"/>
          </a:xfrm>
        </p:spPr>
        <p:txBody>
          <a:bodyPr/>
          <a:lstStyle/>
          <a:p>
            <a:pPr marL="0" indent="0">
              <a:buNone/>
            </a:pPr>
            <a:r>
              <a:rPr lang="nl-NL" sz="2000" u="sng" dirty="0" smtClean="0"/>
              <a:t>Vraagarticulatie NWB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Els Rijnierse (NDW)	   Portfoliomanager  Kaarten &amp; Locaties</a:t>
            </a:r>
          </a:p>
          <a:p>
            <a:r>
              <a:rPr lang="nl-NL" dirty="0" smtClean="0"/>
              <a:t>Dirk Simon Beerda (NDW)  </a:t>
            </a: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 err="1" smtClean="0"/>
              <a:t>Productowner</a:t>
            </a:r>
            <a:r>
              <a:rPr lang="nl-NL" dirty="0" smtClean="0"/>
              <a:t> NWB</a:t>
            </a:r>
          </a:p>
          <a:p>
            <a:r>
              <a:rPr lang="nl-NL" dirty="0" smtClean="0"/>
              <a:t>Michelle Fransen	(NDW)	   Relatiemanager NWB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000" u="sng" dirty="0" smtClean="0"/>
              <a:t>Beheer &amp; Onderhoud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Stan Banach (RWS)</a:t>
            </a:r>
          </a:p>
          <a:p>
            <a:r>
              <a:rPr lang="nl-NL" dirty="0" smtClean="0"/>
              <a:t>Job van Driel (RWS)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1437" y="1116669"/>
            <a:ext cx="7119937" cy="568526"/>
          </a:xfrm>
        </p:spPr>
        <p:txBody>
          <a:bodyPr/>
          <a:lstStyle/>
          <a:p>
            <a:r>
              <a:rPr lang="nl-NL" dirty="0" smtClean="0"/>
              <a:t>Medewerkers NWB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20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D45E05B-FAAC-4C7F-A70C-B2B8F756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49" y="1242475"/>
            <a:ext cx="9088989" cy="61838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NDW is </a:t>
            </a:r>
            <a:r>
              <a:rPr lang="en-GB" sz="3100" dirty="0" smtClean="0"/>
              <a:t>a cooperation of  </a:t>
            </a:r>
            <a:r>
              <a:rPr lang="en-GB" sz="3100" dirty="0"/>
              <a:t>19 </a:t>
            </a:r>
            <a:r>
              <a:rPr lang="en-GB" sz="3100" dirty="0" smtClean="0"/>
              <a:t>governmental organisations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Afbeelding 7" descr="Provincie_Noord_Holland.png">
            <a:extLst>
              <a:ext uri="{FF2B5EF4-FFF2-40B4-BE49-F238E27FC236}">
                <a16:creationId xmlns:a16="http://schemas.microsoft.com/office/drawing/2014/main" id="{87209411-08B0-4FAC-94EA-5D93BB640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91" y="3137491"/>
            <a:ext cx="15351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ProvFriesland.png">
            <a:extLst>
              <a:ext uri="{FF2B5EF4-FFF2-40B4-BE49-F238E27FC236}">
                <a16:creationId xmlns:a16="http://schemas.microsoft.com/office/drawing/2014/main" id="{1D203C8C-DF68-4EFD-B41B-F24B0156B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2533223"/>
            <a:ext cx="145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9" descr="prov-ov-logo-a4-fc.png">
            <a:extLst>
              <a:ext uri="{FF2B5EF4-FFF2-40B4-BE49-F238E27FC236}">
                <a16:creationId xmlns:a16="http://schemas.microsoft.com/office/drawing/2014/main" id="{FD9D1E4E-8606-4DD8-B479-7C3BA891F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91" y="2533223"/>
            <a:ext cx="1504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Prov-Utrecht.png">
            <a:extLst>
              <a:ext uri="{FF2B5EF4-FFF2-40B4-BE49-F238E27FC236}">
                <a16:creationId xmlns:a16="http://schemas.microsoft.com/office/drawing/2014/main" id="{0019C1F6-EF87-4E58-B3F6-31D04819B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4" y="3137491"/>
            <a:ext cx="18716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1" descr="PG-ProvGelderland-logoA4_FC_BL.png">
            <a:extLst>
              <a:ext uri="{FF2B5EF4-FFF2-40B4-BE49-F238E27FC236}">
                <a16:creationId xmlns:a16="http://schemas.microsoft.com/office/drawing/2014/main" id="{C49B3A41-96AC-4DAE-A826-D52302234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3137491"/>
            <a:ext cx="1187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3" descr="pzh_logo_fc.png">
            <a:extLst>
              <a:ext uri="{FF2B5EF4-FFF2-40B4-BE49-F238E27FC236}">
                <a16:creationId xmlns:a16="http://schemas.microsoft.com/office/drawing/2014/main" id="{4528E6EB-6348-4EB4-BD8D-4658F63CD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27545" r="12521" b="17529"/>
          <a:stretch>
            <a:fillRect/>
          </a:stretch>
        </p:blipFill>
        <p:spPr bwMode="auto">
          <a:xfrm>
            <a:off x="2603501" y="3690079"/>
            <a:ext cx="993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4" descr="Logo-ProvincieDrenthe.png">
            <a:extLst>
              <a:ext uri="{FF2B5EF4-FFF2-40B4-BE49-F238E27FC236}">
                <a16:creationId xmlns:a16="http://schemas.microsoft.com/office/drawing/2014/main" id="{9DA2ECD5-3825-4A67-9328-800EF8865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4" y="2533223"/>
            <a:ext cx="1652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5" descr="provgroningen-logo.ai.png">
            <a:extLst>
              <a:ext uri="{FF2B5EF4-FFF2-40B4-BE49-F238E27FC236}">
                <a16:creationId xmlns:a16="http://schemas.microsoft.com/office/drawing/2014/main" id="{03EA6CA4-1163-4576-853A-461B1FE710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40533" r="21619" b="40533"/>
          <a:stretch>
            <a:fillRect/>
          </a:stretch>
        </p:blipFill>
        <p:spPr bwMode="auto">
          <a:xfrm>
            <a:off x="2603501" y="2533223"/>
            <a:ext cx="1550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16" descr="provincie_zeeland.png">
            <a:extLst>
              <a:ext uri="{FF2B5EF4-FFF2-40B4-BE49-F238E27FC236}">
                <a16:creationId xmlns:a16="http://schemas.microsoft.com/office/drawing/2014/main" id="{11C48950-3A6A-4C2F-9683-7D5D418BF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1475" r="11249" b="21475"/>
          <a:stretch>
            <a:fillRect/>
          </a:stretch>
        </p:blipFill>
        <p:spPr bwMode="auto">
          <a:xfrm>
            <a:off x="4231481" y="3723945"/>
            <a:ext cx="8683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17" descr="Gemeente-Adam-ASD_hor_CMYK-[Omgezet].png">
            <a:extLst>
              <a:ext uri="{FF2B5EF4-FFF2-40B4-BE49-F238E27FC236}">
                <a16:creationId xmlns:a16="http://schemas.microsoft.com/office/drawing/2014/main" id="{4B890B8F-AADD-4212-997B-D3EB81C0F7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4475829"/>
            <a:ext cx="1435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18" descr="Prov-Flevoland.png">
            <a:extLst>
              <a:ext uri="{FF2B5EF4-FFF2-40B4-BE49-F238E27FC236}">
                <a16:creationId xmlns:a16="http://schemas.microsoft.com/office/drawing/2014/main" id="{A6674752-7581-4955-80A2-5DEC56B60F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3137491"/>
            <a:ext cx="17478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19" descr="MRDH-vervoer.png">
            <a:extLst>
              <a:ext uri="{FF2B5EF4-FFF2-40B4-BE49-F238E27FC236}">
                <a16:creationId xmlns:a16="http://schemas.microsoft.com/office/drawing/2014/main" id="{81876671-60DE-4A26-B39C-361771129B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4946913"/>
            <a:ext cx="94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fbeelding 22" descr="Logo-Gemeente-Utrecht.png">
            <a:extLst>
              <a:ext uri="{FF2B5EF4-FFF2-40B4-BE49-F238E27FC236}">
                <a16:creationId xmlns:a16="http://schemas.microsoft.com/office/drawing/2014/main" id="{D2C013A7-05FF-4007-82C3-89AC3A8F58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4" y="4443286"/>
            <a:ext cx="949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23" descr="GemeenteRotterdam#L1-[Omgezet].png">
            <a:extLst>
              <a:ext uri="{FF2B5EF4-FFF2-40B4-BE49-F238E27FC236}">
                <a16:creationId xmlns:a16="http://schemas.microsoft.com/office/drawing/2014/main" id="{DC35F813-C2CF-4817-88F2-59C21962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4276598"/>
            <a:ext cx="21129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Afbeelding 24" descr="RO_IM_RW_Logo_2_7462C_pos-op-wit_x_nl.png">
            <a:extLst>
              <a:ext uri="{FF2B5EF4-FFF2-40B4-BE49-F238E27FC236}">
                <a16:creationId xmlns:a16="http://schemas.microsoft.com/office/drawing/2014/main" id="{1DBB092F-9CB5-423E-9C8D-9110B01DA0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4" y="5082381"/>
            <a:ext cx="15795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fbeelding 24" descr="DH-NL-Rgb-Comp.png">
            <a:extLst>
              <a:ext uri="{FF2B5EF4-FFF2-40B4-BE49-F238E27FC236}">
                <a16:creationId xmlns:a16="http://schemas.microsoft.com/office/drawing/2014/main" id="{B9C53200-0BF4-4290-969A-53EDABAE9A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91" y="4444873"/>
            <a:ext cx="6048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24" descr="logo_provincie-limburg-pms-[Omgezet].png">
            <a:extLst>
              <a:ext uri="{FF2B5EF4-FFF2-40B4-BE49-F238E27FC236}">
                <a16:creationId xmlns:a16="http://schemas.microsoft.com/office/drawing/2014/main" id="{B1078D7B-5270-424F-9C05-635CC1A32B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91" y="3723945"/>
            <a:ext cx="1765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fbeelding 26" descr="Logo balk Prov-Noord-Brabant.png">
            <a:extLst>
              <a:ext uri="{FF2B5EF4-FFF2-40B4-BE49-F238E27FC236}">
                <a16:creationId xmlns:a16="http://schemas.microsoft.com/office/drawing/2014/main" id="{C8C27F21-4BF4-4630-84A9-11E21939227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4" y="3825543"/>
            <a:ext cx="1209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6" descr="https://www.vervoerregio.nl/thumbnail/24b66f52-ec0f-4002-b8f6-33ed31a68cee">
            <a:extLst>
              <a:ext uri="{FF2B5EF4-FFF2-40B4-BE49-F238E27FC236}">
                <a16:creationId xmlns:a16="http://schemas.microsoft.com/office/drawing/2014/main" id="{87C8B5B0-6564-4F5F-ADA8-D6812523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5118100"/>
            <a:ext cx="992188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3" y="990600"/>
            <a:ext cx="9860757" cy="58674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4075" y="183219"/>
            <a:ext cx="7119937" cy="568526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  NDW/NWB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0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1C7892B-165C-40AC-9D2E-37A4E7610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597" y="1874698"/>
            <a:ext cx="7513658" cy="1189777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Ontwikkelingen</a:t>
            </a:r>
            <a:r>
              <a:rPr lang="en-GB" sz="2800" dirty="0" smtClean="0"/>
              <a:t> NWB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1887-E60C-4AA7-BDEB-3DCE39C9B3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67240" y="6678000"/>
            <a:ext cx="4114800" cy="180000"/>
          </a:xfrm>
        </p:spPr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659489A-9733-4642-8779-D64FC51DA9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72813" y="6678000"/>
            <a:ext cx="1009646" cy="179999"/>
          </a:xfrm>
        </p:spPr>
        <p:txBody>
          <a:bodyPr/>
          <a:lstStyle/>
          <a:p>
            <a:r>
              <a:rPr lang="en-GB"/>
              <a:t>slide </a:t>
            </a:r>
            <a:fld id="{7EA6EBCA-AB5C-45ED-A7F0-6CA03259043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01C7892B-165C-40AC-9D2E-37A4E7610FCD}"/>
              </a:ext>
            </a:extLst>
          </p:cNvPr>
          <p:cNvSpPr txBox="1">
            <a:spLocks/>
          </p:cNvSpPr>
          <p:nvPr/>
        </p:nvSpPr>
        <p:spPr>
          <a:xfrm>
            <a:off x="756039" y="2639042"/>
            <a:ext cx="7526216" cy="881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rbel" panose="020B0503020204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1500"/>
              </a:spcBef>
              <a:buClr>
                <a:schemeClr val="accent2"/>
              </a:buClr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1"/>
              </a:buClr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sz="1800" b="0" dirty="0" err="1" smtClean="0"/>
              <a:t>koppelen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wegkenmerken</a:t>
            </a:r>
            <a:endParaRPr lang="en-GB" sz="1800" b="0" dirty="0" smtClean="0"/>
          </a:p>
          <a:p>
            <a:pPr marL="342900" indent="-342900">
              <a:buFontTx/>
              <a:buChar char="-"/>
            </a:pPr>
            <a:r>
              <a:rPr lang="en-GB" sz="1800" b="0" dirty="0" err="1" smtClean="0"/>
              <a:t>Updateslag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statische</a:t>
            </a:r>
            <a:r>
              <a:rPr lang="en-GB" sz="1800" b="0" dirty="0" smtClean="0"/>
              <a:t> Maximum </a:t>
            </a:r>
            <a:r>
              <a:rPr lang="en-GB" sz="1800" b="0" dirty="0" err="1" smtClean="0"/>
              <a:t>Snelheden</a:t>
            </a:r>
            <a:endParaRPr lang="en-GB" sz="1800" b="0" dirty="0" smtClean="0"/>
          </a:p>
          <a:p>
            <a:pPr marL="342900" indent="-342900">
              <a:buFontTx/>
              <a:buChar char="-"/>
            </a:pPr>
            <a:r>
              <a:rPr lang="en-GB" sz="1800" b="0" dirty="0" smtClean="0"/>
              <a:t>Taskforce </a:t>
            </a:r>
            <a:r>
              <a:rPr lang="en-GB" sz="1800" b="0" dirty="0" err="1" smtClean="0"/>
              <a:t>Verkeersveiligheid</a:t>
            </a:r>
            <a:endParaRPr lang="en-GB" sz="1800" b="0" dirty="0" smtClean="0"/>
          </a:p>
          <a:p>
            <a:pPr marL="342900" indent="-342900">
              <a:buFontTx/>
              <a:buChar char="-"/>
            </a:pPr>
            <a:r>
              <a:rPr lang="en-GB" sz="1800" b="0" dirty="0" err="1" smtClean="0"/>
              <a:t>Geluidwetgeving</a:t>
            </a:r>
            <a:endParaRPr lang="en-GB" sz="1800" b="0" dirty="0" smtClean="0"/>
          </a:p>
          <a:p>
            <a:pPr marL="342900" indent="-342900">
              <a:buFontTx/>
              <a:buChar char="-"/>
            </a:pPr>
            <a:r>
              <a:rPr lang="en-GB" sz="1800" b="0" dirty="0" err="1" smtClean="0"/>
              <a:t>Samenhangende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Objectenregistratie</a:t>
            </a:r>
            <a:r>
              <a:rPr lang="en-GB" sz="1800" b="0" dirty="0" smtClean="0"/>
              <a:t> (SOR)</a:t>
            </a:r>
            <a:endParaRPr lang="en-GB" sz="1800" b="0" dirty="0"/>
          </a:p>
        </p:txBody>
      </p:sp>
      <p:sp>
        <p:nvSpPr>
          <p:cNvPr id="3" name="Rechthoek 2"/>
          <p:cNvSpPr/>
          <p:nvPr/>
        </p:nvSpPr>
        <p:spPr>
          <a:xfrm>
            <a:off x="653044" y="491457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Partners NWB</a:t>
            </a:r>
          </a:p>
        </p:txBody>
      </p:sp>
    </p:spTree>
    <p:extLst>
      <p:ext uri="{BB962C8B-B14F-4D97-AF65-F5344CB8AC3E}">
        <p14:creationId xmlns:p14="http://schemas.microsoft.com/office/powerpoint/2010/main" val="11704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Welke wegkenmerken?</a:t>
            </a: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756038" y="2614927"/>
            <a:ext cx="8373213" cy="881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rbel" panose="020B0503020204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1500"/>
              </a:spcBef>
              <a:buClr>
                <a:schemeClr val="accent2"/>
              </a:buClr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1"/>
              </a:buClr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/>
              <a:t>1. Breedte van de weg, versmallingen, breedtebeperkingen</a:t>
            </a:r>
          </a:p>
          <a:p>
            <a:pPr marL="342900" lvl="3" indent="-342900">
              <a:buFontTx/>
              <a:buChar char="-"/>
            </a:pPr>
            <a:r>
              <a:rPr lang="nl-NL" dirty="0" smtClean="0"/>
              <a:t>Aantal rijstroken</a:t>
            </a:r>
          </a:p>
          <a:p>
            <a:pPr marL="342900" lvl="3" indent="-342900">
              <a:buFontTx/>
              <a:buChar char="-"/>
            </a:pPr>
            <a:endParaRPr lang="nl-NL" dirty="0" smtClean="0"/>
          </a:p>
          <a:p>
            <a:r>
              <a:rPr lang="nl-NL" sz="1800" dirty="0" smtClean="0"/>
              <a:t>2. Toegestaan Verkeerstype inclusief geslotenverklaringen</a:t>
            </a:r>
          </a:p>
          <a:p>
            <a:endParaRPr lang="nl-NL" dirty="0" smtClean="0"/>
          </a:p>
          <a:p>
            <a:r>
              <a:rPr lang="nl-NL" sz="1800" dirty="0" smtClean="0"/>
              <a:t>3. Wegcategorisering (Duurzaam Veilig)</a:t>
            </a:r>
          </a:p>
          <a:p>
            <a:endParaRPr lang="nl-NL" sz="1800" dirty="0"/>
          </a:p>
          <a:p>
            <a:r>
              <a:rPr lang="nl-NL" sz="1800" dirty="0" smtClean="0"/>
              <a:t>4. Fietspaden ( completering is nog nodig, mogelijk </a:t>
            </a:r>
            <a:r>
              <a:rPr lang="nl-NL" sz="1800" dirty="0" err="1" smtClean="0"/>
              <a:t>mbv</a:t>
            </a:r>
            <a:r>
              <a:rPr lang="nl-NL" sz="1800" dirty="0" smtClean="0"/>
              <a:t> Fietsersbond)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295" y="1348103"/>
            <a:ext cx="974585" cy="9673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880" y="1387889"/>
            <a:ext cx="809625" cy="7143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24" y="1612876"/>
            <a:ext cx="809625" cy="7143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479" y="2246815"/>
            <a:ext cx="1011026" cy="10186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559" y="3479262"/>
            <a:ext cx="1052817" cy="105281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880" y="3409994"/>
            <a:ext cx="1115194" cy="112357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2813" y="3466960"/>
            <a:ext cx="1009646" cy="10096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8595" y="4573173"/>
            <a:ext cx="647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767240" y="1366699"/>
            <a:ext cx="7526216" cy="881430"/>
          </a:xfrm>
        </p:spPr>
        <p:txBody>
          <a:bodyPr/>
          <a:lstStyle/>
          <a:p>
            <a:r>
              <a:rPr lang="nl-NL" sz="2800" dirty="0" smtClean="0"/>
              <a:t>Statische Maximumsnelheden</a:t>
            </a: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75" y="3538044"/>
            <a:ext cx="5858764" cy="2810500"/>
          </a:xfrm>
          <a:prstGeom prst="rect">
            <a:avLst/>
          </a:prstGeom>
        </p:spPr>
      </p:pic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1C7892B-165C-40AC-9D2E-37A4E7610FCD}"/>
              </a:ext>
            </a:extLst>
          </p:cNvPr>
          <p:cNvSpPr txBox="1">
            <a:spLocks/>
          </p:cNvSpPr>
          <p:nvPr/>
        </p:nvSpPr>
        <p:spPr>
          <a:xfrm>
            <a:off x="821353" y="2152812"/>
            <a:ext cx="9995535" cy="3024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rbel" panose="020B0503020204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1500"/>
              </a:spcBef>
              <a:buClr>
                <a:schemeClr val="accent2"/>
              </a:buClr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1"/>
              </a:buClr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Corbel" panose="020B0503020204020204" pitchFamily="34" charset="0"/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In 2016  </a:t>
            </a:r>
            <a:r>
              <a:rPr lang="en-GB" sz="1800" b="0" dirty="0" err="1" smtClean="0"/>
              <a:t>initieel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gevuld</a:t>
            </a:r>
            <a:r>
              <a:rPr lang="en-GB" sz="1800" b="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Sinds</a:t>
            </a:r>
            <a:r>
              <a:rPr lang="en-GB" sz="1800" b="0" dirty="0" smtClean="0"/>
              <a:t> die </a:t>
            </a:r>
            <a:r>
              <a:rPr lang="en-GB" sz="1800" b="0" dirty="0" err="1" smtClean="0"/>
              <a:t>tijd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geupdate</a:t>
            </a:r>
            <a:r>
              <a:rPr lang="en-GB" sz="1800" b="0" dirty="0" smtClean="0"/>
              <a:t> met </a:t>
            </a:r>
            <a:r>
              <a:rPr lang="en-GB" sz="1800" b="0" dirty="0" err="1" smtClean="0"/>
              <a:t>verkeersbesluiten</a:t>
            </a:r>
            <a:r>
              <a:rPr lang="en-GB" sz="1800" b="0" dirty="0" smtClean="0"/>
              <a:t> en </a:t>
            </a:r>
            <a:r>
              <a:rPr lang="en-GB" sz="1800" b="0" dirty="0" err="1" smtClean="0"/>
              <a:t>mutaties</a:t>
            </a:r>
            <a:r>
              <a:rPr lang="en-GB" sz="1800" b="0" dirty="0" smtClean="0"/>
              <a:t> van </a:t>
            </a:r>
            <a:r>
              <a:rPr lang="en-GB" sz="1800" b="0" dirty="0" err="1" smtClean="0"/>
              <a:t>wegbeheerders</a:t>
            </a:r>
            <a:r>
              <a:rPr lang="en-GB" sz="1800" b="0" dirty="0" smtClean="0"/>
              <a:t>, </a:t>
            </a:r>
            <a:r>
              <a:rPr lang="en-GB" sz="1800" b="0" dirty="0" err="1" smtClean="0"/>
              <a:t>toch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langzaam</a:t>
            </a:r>
            <a:r>
              <a:rPr lang="en-GB" sz="1800" b="0" dirty="0" smtClean="0"/>
              <a:t> in </a:t>
            </a:r>
            <a:r>
              <a:rPr lang="en-GB" sz="1800" b="0" dirty="0" err="1" smtClean="0"/>
              <a:t>kwaliteit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achteruit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gegaan</a:t>
            </a:r>
            <a:endParaRPr lang="en-GB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Viewer </a:t>
            </a:r>
            <a:r>
              <a:rPr lang="en-GB" sz="1800" b="0" dirty="0" err="1" smtClean="0"/>
              <a:t>ontwikkeld</a:t>
            </a:r>
            <a:r>
              <a:rPr lang="en-GB" sz="1800" b="0" dirty="0" smtClean="0"/>
              <a:t>  om </a:t>
            </a:r>
            <a:r>
              <a:rPr lang="en-GB" sz="1800" b="0" dirty="0" err="1" smtClean="0"/>
              <a:t>wegbeheerders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weer</a:t>
            </a:r>
            <a:r>
              <a:rPr lang="en-GB" sz="1800" b="0" dirty="0" smtClean="0"/>
              <a:t> te </a:t>
            </a:r>
            <a:r>
              <a:rPr lang="en-GB" sz="1800" b="0" dirty="0" err="1" smtClean="0"/>
              <a:t>laten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> </a:t>
            </a:r>
            <a:r>
              <a:rPr lang="en-GB" sz="1800" b="0" dirty="0" err="1" smtClean="0"/>
              <a:t>actualiseren</a:t>
            </a:r>
            <a:endParaRPr lang="en-GB" sz="1800" b="0" dirty="0" smtClean="0"/>
          </a:p>
          <a:p>
            <a:r>
              <a:rPr lang="en-GB" sz="1800" b="0" dirty="0" err="1" smtClean="0"/>
              <a:t>Plannen</a:t>
            </a:r>
            <a:endParaRPr lang="en-GB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Verkeersbordenbestand</a:t>
            </a:r>
            <a:endParaRPr lang="en-GB" sz="1800" b="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Beeldherkenning</a:t>
            </a:r>
            <a:r>
              <a:rPr lang="en-GB" dirty="0" smtClean="0"/>
              <a:t> </a:t>
            </a:r>
            <a:r>
              <a:rPr lang="en-GB" dirty="0" err="1" smtClean="0"/>
              <a:t>snelheidsborden</a:t>
            </a:r>
            <a:r>
              <a:rPr lang="en-GB" dirty="0" smtClean="0"/>
              <a:t> - </a:t>
            </a:r>
            <a:r>
              <a:rPr lang="en-GB" dirty="0" err="1" smtClean="0"/>
              <a:t>DATAlab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rkgroep NWB Wegkenmerken" id="{6AAB550C-7FEE-4328-87F3-8FC06EDA2E1C}" vid="{8DEC9722-0B73-4725-9980-13A7575D92CE}"/>
    </a:ext>
  </a:extLst>
</a:theme>
</file>

<file path=ppt/theme/theme2.xml><?xml version="1.0" encoding="utf-8"?>
<a:theme xmlns:a="http://schemas.openxmlformats.org/drawingml/2006/main" name="1_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W presentatie.potx" id="{8E871AA8-AA5D-48BE-B75A-0557DA19B1A6}" vid="{1AE44FF9-70EE-4F42-939C-30ADB16FD4E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Werkgroep NWB Wegkenmerken</Template>
  <TotalTime>929</TotalTime>
  <Words>577</Words>
  <Application>Microsoft Office PowerPoint</Application>
  <PresentationFormat>Breedbeeld</PresentationFormat>
  <Paragraphs>137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NDW</vt:lpstr>
      <vt:lpstr>1_NDW</vt:lpstr>
      <vt:lpstr>PowerPoint-presentatie</vt:lpstr>
      <vt:lpstr>Agenda</vt:lpstr>
      <vt:lpstr>Welkom</vt:lpstr>
      <vt:lpstr>Medewerkers NWB</vt:lpstr>
      <vt:lpstr>NDW is a cooperation of  19 governmental organisations </vt:lpstr>
      <vt:lpstr> Governance  NDW/NWB</vt:lpstr>
      <vt:lpstr>PowerPoint-presentatie</vt:lpstr>
      <vt:lpstr>PowerPoint-presentatie</vt:lpstr>
      <vt:lpstr>PowerPoint-presentatie</vt:lpstr>
      <vt:lpstr>PowerPoint-presentatie</vt:lpstr>
      <vt:lpstr>Hoogte Provinciale en Rijkswegen </vt:lpstr>
      <vt:lpstr>PowerPoint-presentatie</vt:lpstr>
      <vt:lpstr>Stand van zaken productie NWB</vt:lpstr>
      <vt:lpstr>Presentaties</vt:lpstr>
      <vt:lpstr>Input Deelnemers</vt:lpstr>
      <vt:lpstr>Afronding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Beerda, Dirk Simon (NDW)</dc:creator>
  <cp:lastModifiedBy>Fransen, Michelle (NDW)</cp:lastModifiedBy>
  <cp:revision>37</cp:revision>
  <dcterms:created xsi:type="dcterms:W3CDTF">2021-01-22T08:32:59Z</dcterms:created>
  <dcterms:modified xsi:type="dcterms:W3CDTF">2021-09-28T08:00:24Z</dcterms:modified>
</cp:coreProperties>
</file>