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0" r:id="rId2"/>
    <p:sldId id="352" r:id="rId3"/>
    <p:sldId id="355" r:id="rId4"/>
    <p:sldId id="353" r:id="rId5"/>
    <p:sldId id="356" r:id="rId6"/>
    <p:sldId id="358" r:id="rId7"/>
    <p:sldId id="359" r:id="rId8"/>
    <p:sldId id="360" r:id="rId9"/>
    <p:sldId id="361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85377" autoAdjust="0"/>
  </p:normalViewPr>
  <p:slideViewPr>
    <p:cSldViewPr snapToGrid="0">
      <p:cViewPr varScale="1">
        <p:scale>
          <a:sx n="47" d="100"/>
          <a:sy n="47" d="100"/>
        </p:scale>
        <p:origin x="1073" y="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982F2-5EC5-4E10-8EB3-805BF15B6DD7}" type="datetimeFigureOut">
              <a:rPr lang="en-GB" smtClean="0"/>
              <a:pPr/>
              <a:t>07/03/2023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2518D-6147-4506-AA4C-FDEB5CCD3AA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2518D-6147-4506-AA4C-FDEB5CCD3AA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2518D-6147-4506-AA4C-FDEB5CCD3AA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7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2518D-6147-4506-AA4C-FDEB5CCD3AA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99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wit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386789B-A047-4FE0-8BFE-A26DA3C3B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952500"/>
            <a:ext cx="12192000" cy="572549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7" y="1874699"/>
            <a:ext cx="7526216" cy="881430"/>
          </a:xfr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D17D20-BF9D-4BD4-A1F4-6491C13CD6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039" y="6149667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EFA1F40-9AC0-4822-8B83-C3E85A2E3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039" y="6348544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34B88A5-3941-4F51-BAAA-FED11258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657B74-75DB-40AF-B89C-145CEEE512C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A23270-16EE-4339-A308-393D42BB379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04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2">
            <a:extLst>
              <a:ext uri="{FF2B5EF4-FFF2-40B4-BE49-F238E27FC236}">
                <a16:creationId xmlns:a16="http://schemas.microsoft.com/office/drawing/2014/main" id="{54763FE1-B771-4BDA-940D-1FCB0723758B}"/>
              </a:ext>
            </a:extLst>
          </p:cNvPr>
          <p:cNvSpPr/>
          <p:nvPr userDrawn="1"/>
        </p:nvSpPr>
        <p:spPr>
          <a:xfrm>
            <a:off x="0" y="2073371"/>
            <a:ext cx="12192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205C8A57-4061-479C-B8F6-F1904F8825E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3095" y="2808514"/>
            <a:ext cx="3046905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E451E617-FBEC-46A8-B740-98D4FD4B6F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589" y="5725078"/>
            <a:ext cx="3046412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C465AB0-FC6A-4014-9D16-F7AA807507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3096" y="5725078"/>
            <a:ext cx="3046412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AFBEC35-CD7D-483D-A8A0-E22F0635F3D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73095" y="2808514"/>
            <a:ext cx="3046905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019488CE-8D6E-4F9F-95B7-BF6EE6FE1CE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82002" y="2808514"/>
            <a:ext cx="3046905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28620DA-C8E9-46C8-B43A-DE40293F903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855" y="5725078"/>
            <a:ext cx="3046905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B2E7815-CAFB-4A42-8CDD-0746548EB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BD487A-270A-407F-8901-663BDA0AA6C2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7 maart 2023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9E5C61-9959-4541-AB04-6E3548F9685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DB046A-9FDC-4D48-9151-8F561474409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06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2C7761C9-40EC-4BE8-8B07-F967B3FA2779}"/>
              </a:ext>
            </a:extLst>
          </p:cNvPr>
          <p:cNvSpPr/>
          <p:nvPr userDrawn="1"/>
        </p:nvSpPr>
        <p:spPr>
          <a:xfrm>
            <a:off x="6096000" y="951978"/>
            <a:ext cx="6096000" cy="5725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952856"/>
            <a:ext cx="6096000" cy="572557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 b="0"/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ekstvak 9">
            <a:extLst>
              <a:ext uri="{FF2B5EF4-FFF2-40B4-BE49-F238E27FC236}">
                <a16:creationId xmlns:a16="http://schemas.microsoft.com/office/drawing/2014/main" id="{2BED108B-B442-492F-BE2E-3E0C7D4D43DC}"/>
              </a:ext>
            </a:extLst>
          </p:cNvPr>
          <p:cNvSpPr txBox="1"/>
          <p:nvPr userDrawn="1"/>
        </p:nvSpPr>
        <p:spPr>
          <a:xfrm>
            <a:off x="7153182" y="2304732"/>
            <a:ext cx="4142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Nationaal Dataportaal Wegverkeer</a:t>
            </a:r>
            <a:endParaRPr lang="en-GB" sz="1100" b="1" dirty="0"/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32950534-CF8C-4FE6-B125-92C9B2FBC1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7682" y="2530549"/>
            <a:ext cx="2664051" cy="203787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nl-NL" noProof="0"/>
              <a:t>Datum</a:t>
            </a:r>
          </a:p>
        </p:txBody>
      </p:sp>
      <p:pic>
        <p:nvPicPr>
          <p:cNvPr id="16" name="Afbeelding 1" descr="Afbeelding met teken, zitten, stoppen, donker&#10;&#10;Automatisch gegenereerde beschrijving">
            <a:extLst>
              <a:ext uri="{FF2B5EF4-FFF2-40B4-BE49-F238E27FC236}">
                <a16:creationId xmlns:a16="http://schemas.microsoft.com/office/drawing/2014/main" id="{80402F98-38EA-4CD9-B303-1E73A590B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55" y="2335640"/>
            <a:ext cx="216000" cy="21663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98A67B4-3BA3-4707-8AAC-58382DB225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79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2C7761C9-40EC-4BE8-8B07-F967B3FA2779}"/>
              </a:ext>
            </a:extLst>
          </p:cNvPr>
          <p:cNvSpPr/>
          <p:nvPr userDrawn="1"/>
        </p:nvSpPr>
        <p:spPr>
          <a:xfrm>
            <a:off x="6096000" y="951978"/>
            <a:ext cx="6096000" cy="5725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vak 9">
            <a:extLst>
              <a:ext uri="{FF2B5EF4-FFF2-40B4-BE49-F238E27FC236}">
                <a16:creationId xmlns:a16="http://schemas.microsoft.com/office/drawing/2014/main" id="{2BED108B-B442-492F-BE2E-3E0C7D4D43DC}"/>
              </a:ext>
            </a:extLst>
          </p:cNvPr>
          <p:cNvSpPr txBox="1"/>
          <p:nvPr userDrawn="1"/>
        </p:nvSpPr>
        <p:spPr>
          <a:xfrm>
            <a:off x="7153182" y="2304732"/>
            <a:ext cx="4142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Nationaal Dataportaal Wegverkeer</a:t>
            </a:r>
            <a:endParaRPr lang="en-GB" sz="1100" b="1" dirty="0"/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32950534-CF8C-4FE6-B125-92C9B2FBC1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7682" y="2530549"/>
            <a:ext cx="2664051" cy="203787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nl-NL" noProof="0"/>
              <a:t>Datum</a:t>
            </a:r>
          </a:p>
        </p:txBody>
      </p:sp>
      <p:pic>
        <p:nvPicPr>
          <p:cNvPr id="16" name="Afbeelding 1" descr="Afbeelding met teken, zitten, stoppen, donker&#10;&#10;Automatisch gegenereerde beschrijving">
            <a:extLst>
              <a:ext uri="{FF2B5EF4-FFF2-40B4-BE49-F238E27FC236}">
                <a16:creationId xmlns:a16="http://schemas.microsoft.com/office/drawing/2014/main" id="{80402F98-38EA-4CD9-B303-1E73A590B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55" y="2335640"/>
            <a:ext cx="216000" cy="21663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98A67B4-3BA3-4707-8AAC-58382DB225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7E3F7EB-0DBA-4C37-8E3B-68B41E3DA9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906" y="1362268"/>
            <a:ext cx="4852503" cy="45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zwar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81DE8D-37EB-4376-8CE3-E3DCC0D09582}"/>
              </a:ext>
            </a:extLst>
          </p:cNvPr>
          <p:cNvSpPr/>
          <p:nvPr userDrawn="1"/>
        </p:nvSpPr>
        <p:spPr>
          <a:xfrm>
            <a:off x="0" y="6677999"/>
            <a:ext cx="12204000" cy="180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386789B-A047-4FE0-8BFE-A26DA3C3B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952500"/>
            <a:ext cx="12192000" cy="572549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7" y="1874699"/>
            <a:ext cx="7526216" cy="881430"/>
          </a:xfr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Tweede niveau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85DE72-9BED-43EB-8F18-47D3D7A839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A026F4B-CB29-44A4-9E1C-A209E33621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039" y="6149667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5C07A26-208B-4A4C-9CD2-B26059112C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039" y="6348544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431E74-68AB-4D53-8994-AC55A01363E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8ADCA6-7B68-412A-BF42-DC59BEA30F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59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tekst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386789B-A047-4FE0-8BFE-A26DA3C3B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952500"/>
            <a:ext cx="12192000" cy="572549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6" y="1930400"/>
            <a:ext cx="8172203" cy="1701799"/>
          </a:xfrm>
          <a:solidFill>
            <a:schemeClr val="tx1">
              <a:alpha val="75000"/>
            </a:schemeClr>
          </a:solidFill>
        </p:spPr>
        <p:txBody>
          <a:bodyPr lIns="288000" tIns="25200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Tweede niveau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B4FF61-B960-4A6E-AAFC-933534622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542CA1F-1812-4E69-9432-7C2088117D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039" y="6149667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96E8777-61AE-4B79-A0A8-C6A5B2F4F7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039" y="6348544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66F627-3E7D-4E66-8FD2-AED215BFF7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00FB26-576C-48D5-A2BB-8220D0F61AD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97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7" y="1874699"/>
            <a:ext cx="7526216" cy="881430"/>
          </a:xfr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FED9733-A424-4E7A-888D-613A37F3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F4233A6-B17B-4CFD-81D7-E3A304F0E8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039" y="6149667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2FEBEC0-94E1-49E4-BA41-113790086B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039" y="6348544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FE3259-7085-4198-A27E-204023CF933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725BBC-9648-49DE-95C3-F9B85C6801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24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2">
            <a:extLst>
              <a:ext uri="{FF2B5EF4-FFF2-40B4-BE49-F238E27FC236}">
                <a16:creationId xmlns:a16="http://schemas.microsoft.com/office/drawing/2014/main" id="{CEFDFBA1-6620-481E-9CFE-2CD63B065297}"/>
              </a:ext>
            </a:extLst>
          </p:cNvPr>
          <p:cNvSpPr/>
          <p:nvPr userDrawn="1"/>
        </p:nvSpPr>
        <p:spPr>
          <a:xfrm>
            <a:off x="0" y="2073371"/>
            <a:ext cx="12192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6FE2F0C-C853-4E52-8F38-B583C45BB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2B83D5-A73B-43F2-8E76-536974AAC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3575" y="2471056"/>
            <a:ext cx="5203825" cy="4039281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BD152B-4E56-4D52-B480-2E1B84ED79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9975" y="2471055"/>
            <a:ext cx="5203825" cy="403928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noProof="0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0426C4D-B923-42E4-84AD-1E7492C972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7 maart 2023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24AE76-9E8B-4F1D-8E1A-0F06F7E6E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49DDB9-E508-40C6-BF32-E3808F4AEE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35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2">
            <a:extLst>
              <a:ext uri="{FF2B5EF4-FFF2-40B4-BE49-F238E27FC236}">
                <a16:creationId xmlns:a16="http://schemas.microsoft.com/office/drawing/2014/main" id="{CEFDFBA1-6620-481E-9CFE-2CD63B065297}"/>
              </a:ext>
            </a:extLst>
          </p:cNvPr>
          <p:cNvSpPr/>
          <p:nvPr userDrawn="1"/>
        </p:nvSpPr>
        <p:spPr>
          <a:xfrm>
            <a:off x="0" y="2073371"/>
            <a:ext cx="6096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2B83D5-A73B-43F2-8E76-536974AAC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3575" y="2471056"/>
            <a:ext cx="5203825" cy="4039281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111125"/>
            <a:ext cx="6096000" cy="656687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A4E1ABB-C33F-4A1D-B038-A7FFEFD5A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90566AF-7CD2-4B63-9AE8-A80EA8CBA0C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7 maart 2023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142FC0-2582-4785-9709-ECA61C4A94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E68B2C6-A0CE-4677-B8C6-C336DBE93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48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2C7761C9-40EC-4BE8-8B07-F967B3FA2779}"/>
              </a:ext>
            </a:extLst>
          </p:cNvPr>
          <p:cNvSpPr/>
          <p:nvPr userDrawn="1"/>
        </p:nvSpPr>
        <p:spPr>
          <a:xfrm>
            <a:off x="6096000" y="2073349"/>
            <a:ext cx="6096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2B83D5-A73B-43F2-8E76-536974AAC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3060" y="2471056"/>
            <a:ext cx="4481700" cy="403928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073349"/>
            <a:ext cx="6096000" cy="460507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23AC4A8-EF63-45F0-A384-11F1DD60DA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916FC6F-E712-478C-9AC3-B27904CBE95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7 maart 2023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623802-8BB9-4058-844F-E05A7E309F0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7FAD44-6700-4FEE-8E10-D88B8B6F2D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60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2">
            <a:extLst>
              <a:ext uri="{FF2B5EF4-FFF2-40B4-BE49-F238E27FC236}">
                <a16:creationId xmlns:a16="http://schemas.microsoft.com/office/drawing/2014/main" id="{567CFE01-9EED-401F-A818-EBDE920C775C}"/>
              </a:ext>
            </a:extLst>
          </p:cNvPr>
          <p:cNvSpPr/>
          <p:nvPr userDrawn="1"/>
        </p:nvSpPr>
        <p:spPr>
          <a:xfrm>
            <a:off x="0" y="2073371"/>
            <a:ext cx="12192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3094" y="2073371"/>
            <a:ext cx="10661665" cy="361504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A042DC-4118-41FF-98F1-50D8915459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3588" y="5727699"/>
            <a:ext cx="10661650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89E7DC-A29E-4275-808F-D3F56144A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00E57F1-EA6B-43AB-8448-93DC81E717D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7 maart 2023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5530E0-7C8C-4200-B973-6E4D07A487E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B31548-FEEB-4774-908E-047296413E4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99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2">
            <a:extLst>
              <a:ext uri="{FF2B5EF4-FFF2-40B4-BE49-F238E27FC236}">
                <a16:creationId xmlns:a16="http://schemas.microsoft.com/office/drawing/2014/main" id="{54763FE1-B771-4BDA-940D-1FCB0723758B}"/>
              </a:ext>
            </a:extLst>
          </p:cNvPr>
          <p:cNvSpPr/>
          <p:nvPr userDrawn="1"/>
        </p:nvSpPr>
        <p:spPr>
          <a:xfrm>
            <a:off x="0" y="2073371"/>
            <a:ext cx="12192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3095" y="2808514"/>
            <a:ext cx="4951906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A042DC-4118-41FF-98F1-50D8915459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3588" y="5725078"/>
            <a:ext cx="4951413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 dirty="0"/>
              <a:t>Bijschrift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205C8A57-4061-479C-B8F6-F1904F8825E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77001" y="2808514"/>
            <a:ext cx="4951906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C465AB0-FC6A-4014-9D16-F7AA807507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7247" y="5725078"/>
            <a:ext cx="4951413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2782C0A-3690-4C5B-A67E-E338C40CD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826555-E659-4ED6-905A-53A9F35280D6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7 maart 2023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475EB3-901B-4F76-9616-E0BDA34405A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AF813F-0A4F-484F-B07A-BB3A4D189C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06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1A715C-9126-43B2-90F7-FEB4A048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40" y="681037"/>
            <a:ext cx="10586560" cy="1009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16A3FA-41BF-468D-B9F3-C3786D5E66F8}"/>
              </a:ext>
            </a:extLst>
          </p:cNvPr>
          <p:cNvSpPr/>
          <p:nvPr userDrawn="1"/>
        </p:nvSpPr>
        <p:spPr>
          <a:xfrm>
            <a:off x="0" y="6677999"/>
            <a:ext cx="12204000" cy="180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8E2D9F-BA10-4869-A6FB-7D35C13F4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240" y="2489201"/>
            <a:ext cx="10586560" cy="31749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C8B466-4614-455E-A8CE-B9769EB7E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81350" y="6678000"/>
            <a:ext cx="20293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07B7144B-3D2D-4A1B-85AC-EA9596C91967}" type="datetime4">
              <a:rPr lang="nl-NL" smtClean="0"/>
              <a:pPr/>
              <a:t>7 maart 2023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10C6C3-6028-49B7-ACE4-9277FE940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240" y="6678000"/>
            <a:ext cx="4114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61B72-1274-43CA-B394-869BCC85B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2813" y="6678000"/>
            <a:ext cx="1009646" cy="179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>
                <a:solidFill>
                  <a:schemeClr val="bg1"/>
                </a:solidFill>
              </a:defRPr>
            </a:lvl1pPr>
          </a:lstStyle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8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9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>
          <a:schemeClr val="accent2"/>
        </a:buClr>
        <a:buFont typeface="Corbel" panose="020B0503020204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ts val="2600"/>
        </a:lnSpc>
        <a:spcBef>
          <a:spcPts val="500"/>
        </a:spcBef>
        <a:buClr>
          <a:schemeClr val="accent2"/>
        </a:buClr>
        <a:buFont typeface="Corbel" panose="020B05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lnSpc>
          <a:spcPts val="2600"/>
        </a:lnSpc>
        <a:spcBef>
          <a:spcPts val="500"/>
        </a:spcBef>
        <a:buClr>
          <a:schemeClr val="tx1"/>
        </a:buClr>
        <a:buFont typeface="Corbel" panose="020B05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" indent="-285750" algn="l" defTabSz="914400" rtl="0" eaLnBrk="1" latinLnBrk="0" hangingPunct="1">
        <a:lnSpc>
          <a:spcPts val="2600"/>
        </a:lnSpc>
        <a:spcBef>
          <a:spcPts val="500"/>
        </a:spcBef>
        <a:buFont typeface="Corbel" panose="020B0503020204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6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tabLst/>
        <a:defRPr lang="nl-NL" sz="18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servicedeskndw.nu" TargetMode="External"/><Relationship Id="rId2" Type="http://schemas.openxmlformats.org/officeDocument/2006/relationships/hyperlink" Target="https://wegkenmerken.ndw.nu/wegkenmerken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Maart 2023</a:t>
            </a:r>
          </a:p>
          <a:p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5A5C194-0365-43FC-9AEA-C265DD562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Portfolio NWB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426713-B24D-4022-A65E-8418EF318F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224520-5F93-45FF-83DA-7A1C08AA87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slide </a:t>
            </a:r>
            <a:fld id="{7EA6EBCA-AB5C-45ED-A7F0-6CA032590438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D536E95-1B22-97E4-AC9B-57A26868A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570" y="68229"/>
            <a:ext cx="5462871" cy="5931982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F70428B9-5A87-E713-D7A8-14221CFDB0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NWB+ sneak preview</a:t>
            </a:r>
          </a:p>
          <a:p>
            <a:r>
              <a:rPr lang="nl-NL" dirty="0"/>
              <a:t>Muteerapplicatie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31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7F39F70-A30D-4D41-950C-8E4A761491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13 </a:t>
            </a:r>
          </a:p>
        </p:txBody>
      </p:sp>
      <p:sp>
        <p:nvSpPr>
          <p:cNvPr id="3" name="Tekstvak 3">
            <a:extLst>
              <a:ext uri="{FF2B5EF4-FFF2-40B4-BE49-F238E27FC236}">
                <a16:creationId xmlns:a16="http://schemas.microsoft.com/office/drawing/2014/main" id="{D10CB42F-897B-4D02-B419-73EF8F1A5EB3}"/>
              </a:ext>
            </a:extLst>
          </p:cNvPr>
          <p:cNvSpPr txBox="1"/>
          <p:nvPr/>
        </p:nvSpPr>
        <p:spPr>
          <a:xfrm>
            <a:off x="7149987" y="3264283"/>
            <a:ext cx="1545318" cy="267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nl-NL" sz="1100" b="1" dirty="0">
                <a:solidFill>
                  <a:schemeClr val="tx1"/>
                </a:solidFill>
                <a:latin typeface="+mj-lt"/>
              </a:rPr>
              <a:t>info@ndw.nu</a:t>
            </a:r>
          </a:p>
          <a:p>
            <a:pPr>
              <a:spcBef>
                <a:spcPts val="1600"/>
              </a:spcBef>
            </a:pPr>
            <a:r>
              <a:rPr lang="nl-NL" sz="1100" b="1" dirty="0">
                <a:solidFill>
                  <a:schemeClr val="tx1"/>
                </a:solidFill>
                <a:latin typeface="+mj-lt"/>
              </a:rPr>
              <a:t>www.ndw.nu</a:t>
            </a:r>
          </a:p>
          <a:p>
            <a:pPr marL="0" algn="l" rtl="0" eaLnBrk="1" fontAlgn="t" latinLnBrk="0" hangingPunct="1">
              <a:spcBef>
                <a:spcPts val="180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</a:rPr>
              <a:t>088 797 34 35</a:t>
            </a:r>
          </a:p>
          <a:p>
            <a:pPr marL="0" algn="l" rtl="0" eaLnBrk="1" fontAlgn="t" latinLnBrk="0" hangingPunct="1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</a:rPr>
              <a:t>Archimedeslaan 6</a:t>
            </a:r>
            <a:endParaRPr lang="en-GB" sz="1100" b="1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3584 BA Utrecht</a:t>
            </a:r>
          </a:p>
          <a:p>
            <a:pPr marL="0" algn="l" rtl="0" eaLnBrk="1" fontAlgn="t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nl-NL" sz="1100" b="1" i="0" u="none" strike="noStrike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Postbus 24016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100" b="1" i="0" u="none" strike="noStrike" dirty="0">
                <a:solidFill>
                  <a:schemeClr val="tx1"/>
                </a:solidFill>
                <a:effectLst/>
                <a:latin typeface="+mj-lt"/>
              </a:rPr>
              <a:t>3502 </a:t>
            </a:r>
            <a:r>
              <a:rPr lang="de-DE" sz="1100" b="1" dirty="0">
                <a:latin typeface="+mj-lt"/>
              </a:rPr>
              <a:t>AM</a:t>
            </a:r>
            <a:r>
              <a:rPr lang="de-DE" sz="1100" b="1" i="0" u="none" strike="noStrike" dirty="0">
                <a:solidFill>
                  <a:schemeClr val="tx1"/>
                </a:solidFill>
                <a:effectLst/>
                <a:latin typeface="+mj-lt"/>
              </a:rPr>
              <a:t> Utrecht</a:t>
            </a:r>
            <a:endParaRPr lang="en-GB" sz="1100" b="1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endParaRPr lang="nl-NL" sz="1100" b="1" dirty="0">
              <a:latin typeface="+mj-lt"/>
            </a:endParaRPr>
          </a:p>
          <a:p>
            <a:endParaRPr lang="en-GB" sz="1100" b="1" dirty="0">
              <a:latin typeface="+mj-lt"/>
            </a:endParaRPr>
          </a:p>
        </p:txBody>
      </p:sp>
      <p:pic>
        <p:nvPicPr>
          <p:cNvPr id="4" name="Afbeelding 1" descr="Afbeelding met zitten, monitor, kamer, televisie&#10;&#10;Automatisch gegenereerde beschrijving">
            <a:extLst>
              <a:ext uri="{FF2B5EF4-FFF2-40B4-BE49-F238E27FC236}">
                <a16:creationId xmlns:a16="http://schemas.microsoft.com/office/drawing/2014/main" id="{83281F0C-1B2D-4045-8A37-ED578D706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9" y="3785074"/>
            <a:ext cx="216000" cy="216000"/>
          </a:xfrm>
          <a:prstGeom prst="rect">
            <a:avLst/>
          </a:prstGeom>
        </p:spPr>
      </p:pic>
      <p:pic>
        <p:nvPicPr>
          <p:cNvPr id="5" name="Afbeelding 5" descr="Afbeelding met galerie, kamer, scène, foto&#10;&#10;Automatisch gegenereerde beschrijving">
            <a:extLst>
              <a:ext uri="{FF2B5EF4-FFF2-40B4-BE49-F238E27FC236}">
                <a16:creationId xmlns:a16="http://schemas.microsoft.com/office/drawing/2014/main" id="{5851F487-D4FD-4E86-8460-455CC1EAF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9" y="4555434"/>
            <a:ext cx="216000" cy="216000"/>
          </a:xfrm>
          <a:prstGeom prst="rect">
            <a:avLst/>
          </a:prstGeom>
        </p:spPr>
      </p:pic>
      <p:pic>
        <p:nvPicPr>
          <p:cNvPr id="6" name="Afbeelding 6" descr="Afbeelding met kamer&#10;&#10;Automatisch gegenereerde beschrijving">
            <a:extLst>
              <a:ext uri="{FF2B5EF4-FFF2-40B4-BE49-F238E27FC236}">
                <a16:creationId xmlns:a16="http://schemas.microsoft.com/office/drawing/2014/main" id="{25D83A60-B942-475C-BAC1-6AF099033A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9" y="3353664"/>
            <a:ext cx="216000" cy="216000"/>
          </a:xfrm>
          <a:prstGeom prst="rect">
            <a:avLst/>
          </a:prstGeom>
        </p:spPr>
      </p:pic>
      <p:pic>
        <p:nvPicPr>
          <p:cNvPr id="7" name="Afbeelding 8" descr="Afbeelding met teken, stoppen, zitten, straat&#10;&#10;Automatisch gegenereerde beschrijving">
            <a:extLst>
              <a:ext uri="{FF2B5EF4-FFF2-40B4-BE49-F238E27FC236}">
                <a16:creationId xmlns:a16="http://schemas.microsoft.com/office/drawing/2014/main" id="{A55D67AB-CF21-44FA-A5AE-33AD338A8F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9" y="4198870"/>
            <a:ext cx="216000" cy="216000"/>
          </a:xfrm>
          <a:prstGeom prst="rect">
            <a:avLst/>
          </a:prstGeom>
        </p:spPr>
      </p:pic>
      <p:pic>
        <p:nvPicPr>
          <p:cNvPr id="8" name="Afbeelding 18" descr="Afbeelding met kamer&#10;&#10;Automatisch gegenereerde beschrijving">
            <a:extLst>
              <a:ext uri="{FF2B5EF4-FFF2-40B4-BE49-F238E27FC236}">
                <a16:creationId xmlns:a16="http://schemas.microsoft.com/office/drawing/2014/main" id="{53AE23F3-C749-416D-8836-2DBE0714DC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9" y="5172266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2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240" y="628491"/>
            <a:ext cx="10586560" cy="1009651"/>
          </a:xfrm>
        </p:spPr>
        <p:txBody>
          <a:bodyPr/>
          <a:lstStyle/>
          <a:p>
            <a:r>
              <a:rPr lang="nl-NL" dirty="0"/>
              <a:t>NWB+ en het programma netwerkregistratie van DGM0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509239" y="2308218"/>
            <a:ext cx="11173521" cy="4039281"/>
          </a:xfrm>
        </p:spPr>
        <p:txBody>
          <a:bodyPr/>
          <a:lstStyle/>
          <a:p>
            <a:pPr lvl="4">
              <a:buClr>
                <a:srgbClr val="F9772D"/>
              </a:buClr>
            </a:pPr>
            <a:r>
              <a:rPr lang="nl-NL" sz="2600" dirty="0"/>
              <a:t>Het programma Netwerkregistratie</a:t>
            </a:r>
          </a:p>
          <a:p>
            <a:pPr marL="457200" lvl="4" indent="-457200">
              <a:buClr>
                <a:srgbClr val="F9772D"/>
              </a:buClr>
              <a:buFont typeface="Arial" panose="020B0604020202020204" pitchFamily="34" charset="0"/>
              <a:buChar char="•"/>
            </a:pPr>
            <a:r>
              <a:rPr lang="nl-NL" sz="2600" dirty="0"/>
              <a:t>Vierjarig programma met  budget voor ontwikkeling en voor beheer in die vier jaar</a:t>
            </a:r>
            <a:br>
              <a:rPr lang="nl-NL" sz="2600" dirty="0"/>
            </a:br>
            <a:endParaRPr lang="nl-NL" sz="2600" dirty="0"/>
          </a:p>
          <a:p>
            <a:pPr marL="457200" lvl="4" indent="-457200">
              <a:buClr>
                <a:srgbClr val="F9772D"/>
              </a:buClr>
              <a:buFont typeface="Arial" panose="020B0604020202020204" pitchFamily="34" charset="0"/>
              <a:buChar char="•"/>
            </a:pPr>
            <a:r>
              <a:rPr lang="nl-NL" sz="2600" dirty="0"/>
              <a:t>Bevat een aantal no </a:t>
            </a:r>
            <a:r>
              <a:rPr lang="nl-NL" sz="2600" dirty="0" err="1"/>
              <a:t>regret</a:t>
            </a:r>
            <a:r>
              <a:rPr lang="nl-NL" sz="2600" dirty="0"/>
              <a:t> acties vooruitlopend op/rekening houdend met de samenhangende objectregistratie</a:t>
            </a:r>
            <a:br>
              <a:rPr lang="nl-NL" sz="2600" dirty="0"/>
            </a:br>
            <a:endParaRPr lang="nl-NL" sz="2600" dirty="0"/>
          </a:p>
          <a:p>
            <a:pPr marL="457200" lvl="4" indent="-457200">
              <a:buClr>
                <a:srgbClr val="F9772D"/>
              </a:buClr>
              <a:buFont typeface="Arial" panose="020B0604020202020204" pitchFamily="34" charset="0"/>
              <a:buChar char="•"/>
            </a:pPr>
            <a:r>
              <a:rPr lang="nl-NL" sz="2600" dirty="0"/>
              <a:t>NWB+ maakt onderdeel uit </a:t>
            </a:r>
            <a:r>
              <a:rPr lang="nl-NL" sz="2600"/>
              <a:t>van dit programma </a:t>
            </a:r>
            <a:r>
              <a:rPr lang="nl-NL" sz="2600" dirty="0"/>
              <a:t>Netwerkregistratie van  het Ministerie van  </a:t>
            </a:r>
            <a:r>
              <a:rPr lang="nl-NL" sz="2600" dirty="0" err="1"/>
              <a:t>IenW</a:t>
            </a:r>
            <a:r>
              <a:rPr lang="nl-NL" sz="2600" dirty="0"/>
              <a:t/>
            </a:r>
            <a:br>
              <a:rPr lang="nl-NL" sz="2600" dirty="0"/>
            </a:br>
            <a:endParaRPr lang="nl-NL" sz="2600" dirty="0"/>
          </a:p>
          <a:p>
            <a:pPr marL="457200" lvl="4" indent="-457200">
              <a:buClr>
                <a:srgbClr val="F9772D"/>
              </a:buClr>
              <a:buFont typeface="Arial" panose="020B0604020202020204" pitchFamily="34" charset="0"/>
              <a:buChar char="•"/>
            </a:pPr>
            <a:r>
              <a:rPr lang="nl-NL" sz="2600" dirty="0"/>
              <a:t>Heldere visie </a:t>
            </a:r>
            <a:r>
              <a:rPr lang="nl-NL" sz="2600" dirty="0" err="1"/>
              <a:t>mbt</a:t>
            </a:r>
            <a:r>
              <a:rPr lang="nl-NL" sz="2600" dirty="0"/>
              <a:t> verantwoordelijkheid van de wegbeheerder voor brondata</a:t>
            </a:r>
            <a:br>
              <a:rPr lang="nl-NL" sz="2600" dirty="0"/>
            </a:br>
            <a:endParaRPr lang="nl-NL" sz="2600" b="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7 maart 2023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30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8AEB5-9BE7-29C7-6A72-EA6FA59F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NWB+ muteerapplicatie voor verkeersborden </a:t>
            </a:r>
            <a:r>
              <a:rPr lang="nl-NL"/>
              <a:t>en wegkenmerken</a:t>
            </a:r>
            <a:br>
              <a:rPr lang="nl-NL"/>
            </a:br>
            <a:r>
              <a:rPr lang="nl-NL">
                <a:hlinkClick r:id="rId2"/>
              </a:rPr>
              <a:t>https://</a:t>
            </a:r>
            <a:r>
              <a:rPr lang="nl-NL" smtClean="0">
                <a:hlinkClick r:id="rId2"/>
              </a:rPr>
              <a:t>wegkenmerken.ndw.nu/wegkenmerken</a:t>
            </a:r>
            <a:r>
              <a:rPr lang="nl-NL" smtClean="0"/>
              <a:t/>
            </a:r>
            <a:br>
              <a:rPr lang="nl-NL" smtClean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C6B684-7B8D-BEAA-B704-6BA42C2F54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3575" y="2471056"/>
            <a:ext cx="10690225" cy="4039281"/>
          </a:xfrm>
        </p:spPr>
        <p:txBody>
          <a:bodyPr/>
          <a:lstStyle/>
          <a:p>
            <a:r>
              <a:rPr lang="nl-NL" sz="3200" dirty="0"/>
              <a:t>Algemeen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nl-NL" sz="2400" b="0" dirty="0"/>
              <a:t>Om te raadplegen heb je geen inlog account nodig, het is open data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nl-NL" sz="2400" b="0" dirty="0"/>
              <a:t>Om te muteren vraag je als wegbeheerder een inlogaccount aan bij de servicedesk van </a:t>
            </a:r>
            <a:r>
              <a:rPr lang="nl-NL" sz="2400" b="0" dirty="0" smtClean="0"/>
              <a:t>NDW (</a:t>
            </a:r>
            <a:r>
              <a:rPr lang="nl-NL" sz="2400" b="0" dirty="0" smtClean="0">
                <a:hlinkClick r:id="rId3"/>
              </a:rPr>
              <a:t>mail@servicedeskndw.nu</a:t>
            </a:r>
            <a:r>
              <a:rPr lang="nl-NL" sz="2400" b="0" dirty="0" smtClean="0"/>
              <a:t>)</a:t>
            </a:r>
            <a:endParaRPr lang="nl-NL" sz="2400" b="0" dirty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nl-NL" sz="2400" b="0" dirty="0"/>
              <a:t>Vanuit de visie dat de bronhouder </a:t>
            </a:r>
            <a:r>
              <a:rPr lang="nl-NL" sz="2400" b="0" dirty="0" smtClean="0"/>
              <a:t>verantwoordelijk </a:t>
            </a:r>
            <a:r>
              <a:rPr lang="nl-NL" sz="2400" b="0" dirty="0"/>
              <a:t>is er nu een beperking voor  muteren: </a:t>
            </a:r>
            <a:br>
              <a:rPr lang="nl-NL" sz="2400" b="0" dirty="0"/>
            </a:br>
            <a:r>
              <a:rPr lang="nl-NL" sz="2400" b="0" dirty="0" smtClean="0"/>
              <a:t>- De </a:t>
            </a:r>
            <a:r>
              <a:rPr lang="nl-NL" sz="2400" b="0" dirty="0"/>
              <a:t>wegbeheerder van het betreffende wegvak mag verkeersborden aan het </a:t>
            </a:r>
            <a:r>
              <a:rPr lang="nl-NL" sz="2400" b="0" dirty="0" smtClean="0"/>
              <a:t/>
            </a:r>
            <a:br>
              <a:rPr lang="nl-NL" sz="2400" b="0" dirty="0" smtClean="0"/>
            </a:br>
            <a:r>
              <a:rPr lang="nl-NL" sz="2400" b="0" dirty="0" smtClean="0"/>
              <a:t>   wegvak </a:t>
            </a:r>
            <a:r>
              <a:rPr lang="nl-NL" sz="2400" b="0" dirty="0"/>
              <a:t>koppelen en wegkenmerken van het wegvak wijzigen.</a:t>
            </a:r>
            <a:br>
              <a:rPr lang="nl-NL" sz="2400" b="0" dirty="0"/>
            </a:br>
            <a:r>
              <a:rPr lang="nl-NL" sz="2400" b="0" dirty="0" smtClean="0"/>
              <a:t>- Een </a:t>
            </a:r>
            <a:r>
              <a:rPr lang="nl-NL" sz="2400" b="0" dirty="0"/>
              <a:t>uitzondering: de landelijks bevoegdheid van RWS voor onderhoud van </a:t>
            </a:r>
            <a:r>
              <a:rPr lang="nl-NL" sz="2400" b="0" dirty="0" smtClean="0"/>
              <a:t/>
            </a:r>
            <a:br>
              <a:rPr lang="nl-NL" sz="2400" b="0" dirty="0" smtClean="0"/>
            </a:br>
            <a:r>
              <a:rPr lang="nl-NL" sz="2400" b="0" dirty="0" smtClean="0"/>
              <a:t>  NWB </a:t>
            </a:r>
            <a:r>
              <a:rPr lang="nl-NL" sz="2400" b="0" dirty="0"/>
              <a:t>en wegkenmerken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1203D9-A1A0-0D09-5966-3AE73881D7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7 maart 2023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B1E5F8-0C9A-0C83-96D4-694EC5359D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69CD98-46C8-8253-407A-999A008F1E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1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8AEB5-9BE7-29C7-6A72-EA6FA59F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NWB+ muteerapplicatie voor verkeersborden en wegkenmerken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C6B684-7B8D-BEAA-B704-6BA42C2F54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Het verkeersborden deel: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nl-NL" b="0" dirty="0"/>
              <a:t>Raadplegen, filteren op RVV code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nl-NL" b="0" dirty="0"/>
              <a:t>Muteren van een ( nu nog beperkt) aantal velden van het bord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nl-NL" b="0" dirty="0"/>
              <a:t>Opvoeren van een verkeersbord, koppelen aan een NWB wegvak status geplaatst of gepland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nl-NL" b="0" dirty="0"/>
              <a:t>Verkeersbord verwijderen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nl-NL" b="0" dirty="0"/>
              <a:t>Uploaden van een bestand met te muteren zwarte codes van aanwezige borden</a:t>
            </a:r>
            <a:br>
              <a:rPr lang="nl-NL" b="0" dirty="0"/>
            </a:br>
            <a:endParaRPr lang="nl-NL" b="0" dirty="0"/>
          </a:p>
          <a:p>
            <a:pPr>
              <a:spcAft>
                <a:spcPts val="0"/>
              </a:spcAft>
            </a:pPr>
            <a:r>
              <a:rPr lang="nl-NL" b="0" dirty="0"/>
              <a:t>De mutaties zijn onmiddellijk in de eventstroom opendata verkeersborden </a:t>
            </a:r>
            <a:r>
              <a:rPr lang="nl-NL" b="0" dirty="0" smtClean="0"/>
              <a:t>zichtbaar</a:t>
            </a:r>
            <a:endParaRPr lang="nl-NL" b="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1203D9-A1A0-0D09-5966-3AE73881D7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7 maart 2023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B1E5F8-0C9A-0C83-96D4-694EC5359D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69CD98-46C8-8253-407A-999A008F1EC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EA4B96DA-86B0-8ECF-E8F6-DBC714C71B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9975" y="2471738"/>
            <a:ext cx="5203825" cy="4038600"/>
          </a:xfrm>
        </p:spPr>
        <p:txBody>
          <a:bodyPr/>
          <a:lstStyle/>
          <a:p>
            <a:r>
              <a:rPr lang="nl-NL" dirty="0"/>
              <a:t>Het wegkenmerken deel:</a:t>
            </a:r>
          </a:p>
          <a:p>
            <a:pPr>
              <a:spcAft>
                <a:spcPts val="0"/>
              </a:spcAft>
            </a:pPr>
            <a:r>
              <a:rPr lang="nl-NL" dirty="0"/>
              <a:t>Muteren van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b="0" dirty="0"/>
              <a:t>Maximum snelheid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b="0" dirty="0"/>
              <a:t>Rijrichting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b="0" dirty="0"/>
              <a:t>Baan </a:t>
            </a:r>
            <a:r>
              <a:rPr lang="nl-NL" b="0" dirty="0" err="1"/>
              <a:t>subsoort</a:t>
            </a:r>
            <a:endParaRPr lang="nl-NL" b="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b="0" dirty="0"/>
              <a:t>Verkeerststype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b="0" dirty="0"/>
          </a:p>
          <a:p>
            <a:pPr>
              <a:spcAft>
                <a:spcPts val="0"/>
              </a:spcAft>
            </a:pPr>
            <a:r>
              <a:rPr lang="nl-NL" b="0" dirty="0"/>
              <a:t>De mutaties worden in de maandverwerking van RWS voor nieuwe WKD bestanden meegenomen</a:t>
            </a:r>
            <a:br>
              <a:rPr lang="nl-NL" b="0" dirty="0"/>
            </a:b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168226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FE1089A-34B6-A9FC-EB3E-A133C20E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verkeersborden  tabblad/overzicht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57CBC29-5AD6-5523-93B2-A8777FADE1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229F2-6D14-1F17-CD59-6E55C436E64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7 maart 2023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93D75D-B3EE-DD91-0684-D6C7E8906AA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3CCB70-80B6-FC63-9E85-FA4CB9FC822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18A1FBD-843D-A7B6-FE2B-A960C924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2" y="1612826"/>
            <a:ext cx="12192000" cy="5245173"/>
          </a:xfrm>
          <a:prstGeom prst="rect">
            <a:avLst/>
          </a:prstGeom>
        </p:spPr>
      </p:pic>
      <p:sp>
        <p:nvSpPr>
          <p:cNvPr id="15" name="Tekstballon: ovaal 14">
            <a:extLst>
              <a:ext uri="{FF2B5EF4-FFF2-40B4-BE49-F238E27FC236}">
                <a16:creationId xmlns:a16="http://schemas.microsoft.com/office/drawing/2014/main" id="{14EEB350-59AC-1865-7AFB-35299E70CBA7}"/>
              </a:ext>
            </a:extLst>
          </p:cNvPr>
          <p:cNvSpPr/>
          <p:nvPr/>
        </p:nvSpPr>
        <p:spPr>
          <a:xfrm>
            <a:off x="2944906" y="1020855"/>
            <a:ext cx="2608729" cy="1009651"/>
          </a:xfrm>
          <a:prstGeom prst="wedgeEllipseCallout">
            <a:avLst>
              <a:gd name="adj1" fmla="val -57431"/>
              <a:gd name="adj2" fmla="val 878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D770DA2-7C33-51D0-1708-4EFF5DA4774B}"/>
              </a:ext>
            </a:extLst>
          </p:cNvPr>
          <p:cNvSpPr txBox="1"/>
          <p:nvPr/>
        </p:nvSpPr>
        <p:spPr>
          <a:xfrm>
            <a:off x="3388659" y="1151160"/>
            <a:ext cx="169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Filters voor verkeersborden</a:t>
            </a:r>
          </a:p>
        </p:txBody>
      </p:sp>
      <p:sp>
        <p:nvSpPr>
          <p:cNvPr id="18" name="Tekstballon: ovaal 17">
            <a:extLst>
              <a:ext uri="{FF2B5EF4-FFF2-40B4-BE49-F238E27FC236}">
                <a16:creationId xmlns:a16="http://schemas.microsoft.com/office/drawing/2014/main" id="{35C97E6B-9238-CC70-531E-11A9931CA580}"/>
              </a:ext>
            </a:extLst>
          </p:cNvPr>
          <p:cNvSpPr/>
          <p:nvPr/>
        </p:nvSpPr>
        <p:spPr>
          <a:xfrm>
            <a:off x="8816031" y="289093"/>
            <a:ext cx="2608729" cy="1009651"/>
          </a:xfrm>
          <a:prstGeom prst="wedgeEllipseCallout">
            <a:avLst>
              <a:gd name="adj1" fmla="val 3909"/>
              <a:gd name="adj2" fmla="val 1424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BDC96A2-C7CD-59D1-1BF1-264E75ECE9AB}"/>
              </a:ext>
            </a:extLst>
          </p:cNvPr>
          <p:cNvSpPr txBox="1"/>
          <p:nvPr/>
        </p:nvSpPr>
        <p:spPr>
          <a:xfrm>
            <a:off x="9259784" y="419398"/>
            <a:ext cx="209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Ingelogd, ik mag nieuwe toevoegen</a:t>
            </a:r>
          </a:p>
        </p:txBody>
      </p:sp>
      <p:sp>
        <p:nvSpPr>
          <p:cNvPr id="20" name="Tekstballon: ovaal 19">
            <a:extLst>
              <a:ext uri="{FF2B5EF4-FFF2-40B4-BE49-F238E27FC236}">
                <a16:creationId xmlns:a16="http://schemas.microsoft.com/office/drawing/2014/main" id="{FEC789F1-E579-08FE-EB71-D1F97031C87A}"/>
              </a:ext>
            </a:extLst>
          </p:cNvPr>
          <p:cNvSpPr/>
          <p:nvPr/>
        </p:nvSpPr>
        <p:spPr>
          <a:xfrm>
            <a:off x="4719918" y="2422710"/>
            <a:ext cx="3796553" cy="1261784"/>
          </a:xfrm>
          <a:prstGeom prst="wedgeEllipseCallout">
            <a:avLst>
              <a:gd name="adj1" fmla="val 140560"/>
              <a:gd name="adj2" fmla="val 23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EFD6E94-46E2-A54C-50AD-0E78E52A7551}"/>
              </a:ext>
            </a:extLst>
          </p:cNvPr>
          <p:cNvSpPr txBox="1"/>
          <p:nvPr/>
        </p:nvSpPr>
        <p:spPr>
          <a:xfrm>
            <a:off x="5311588" y="2553015"/>
            <a:ext cx="2944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Zoek functie op straat/ gemeente, home knop en </a:t>
            </a:r>
            <a:r>
              <a:rPr lang="nl-NL" dirty="0" smtClean="0"/>
              <a:t>zoomfuncties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49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A0010963-26B7-98BD-3467-A2A74D4AE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751" y="2436548"/>
            <a:ext cx="2952750" cy="330517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5A06FD7A-6AEC-85CD-70D6-FF532EF91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2" y="1383138"/>
            <a:ext cx="4248566" cy="5307058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8FE1089A-34B6-A9FC-EB3E-A133C20E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verkeersborden  tabblad/overzicht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57CBC29-5AD6-5523-93B2-A8777FADE1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229F2-6D14-1F17-CD59-6E55C436E64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7 maart 2023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93D75D-B3EE-DD91-0684-D6C7E8906AA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3CCB70-80B6-FC63-9E85-FA4CB9FC822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5" name="Tekstballon: ovaal 14">
            <a:extLst>
              <a:ext uri="{FF2B5EF4-FFF2-40B4-BE49-F238E27FC236}">
                <a16:creationId xmlns:a16="http://schemas.microsoft.com/office/drawing/2014/main" id="{14EEB350-59AC-1865-7AFB-35299E70CBA7}"/>
              </a:ext>
            </a:extLst>
          </p:cNvPr>
          <p:cNvSpPr/>
          <p:nvPr/>
        </p:nvSpPr>
        <p:spPr>
          <a:xfrm>
            <a:off x="1895406" y="1550943"/>
            <a:ext cx="3189008" cy="1438832"/>
          </a:xfrm>
          <a:prstGeom prst="wedgeEllipseCallout">
            <a:avLst>
              <a:gd name="adj1" fmla="val -86105"/>
              <a:gd name="adj2" fmla="val 952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9B7D62C5-4703-92E7-5042-AD9F03AC0B74}"/>
              </a:ext>
            </a:extLst>
          </p:cNvPr>
          <p:cNvSpPr/>
          <p:nvPr/>
        </p:nvSpPr>
        <p:spPr>
          <a:xfrm>
            <a:off x="1892342" y="1550944"/>
            <a:ext cx="3189008" cy="1438832"/>
          </a:xfrm>
          <a:prstGeom prst="wedgeEllipseCallout">
            <a:avLst>
              <a:gd name="adj1" fmla="val -6830"/>
              <a:gd name="adj2" fmla="val 1560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ballon: ovaal 17">
            <a:extLst>
              <a:ext uri="{FF2B5EF4-FFF2-40B4-BE49-F238E27FC236}">
                <a16:creationId xmlns:a16="http://schemas.microsoft.com/office/drawing/2014/main" id="{35C97E6B-9238-CC70-531E-11A9931CA580}"/>
              </a:ext>
            </a:extLst>
          </p:cNvPr>
          <p:cNvSpPr/>
          <p:nvPr/>
        </p:nvSpPr>
        <p:spPr>
          <a:xfrm>
            <a:off x="5533545" y="5206313"/>
            <a:ext cx="2608729" cy="1009651"/>
          </a:xfrm>
          <a:prstGeom prst="wedgeEllipseCallout">
            <a:avLst>
              <a:gd name="adj1" fmla="val 81228"/>
              <a:gd name="adj2" fmla="val -227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Keuze voor één bord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BDC96A2-C7CD-59D1-1BF1-264E75ECE9AB}"/>
              </a:ext>
            </a:extLst>
          </p:cNvPr>
          <p:cNvSpPr txBox="1"/>
          <p:nvPr/>
        </p:nvSpPr>
        <p:spPr>
          <a:xfrm>
            <a:off x="6206452" y="1947193"/>
            <a:ext cx="209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Keuze voor één bord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D770DA2-7C33-51D0-1708-4EFF5DA4774B}"/>
              </a:ext>
            </a:extLst>
          </p:cNvPr>
          <p:cNvSpPr txBox="1"/>
          <p:nvPr/>
        </p:nvSpPr>
        <p:spPr>
          <a:xfrm>
            <a:off x="2465375" y="1857187"/>
            <a:ext cx="2630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Klik op </a:t>
            </a:r>
            <a:r>
              <a:rPr lang="nl-NL" dirty="0"/>
              <a:t>de kaart, als er meer borden zijn volgt een keuze lijstje</a:t>
            </a:r>
          </a:p>
        </p:txBody>
      </p:sp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C9FF4030-2358-57BD-8A6F-6D34E5832530}"/>
              </a:ext>
            </a:extLst>
          </p:cNvPr>
          <p:cNvSpPr/>
          <p:nvPr/>
        </p:nvSpPr>
        <p:spPr>
          <a:xfrm>
            <a:off x="6017857" y="1895820"/>
            <a:ext cx="2608729" cy="1009651"/>
          </a:xfrm>
          <a:prstGeom prst="wedgeEllipseCallout">
            <a:avLst>
              <a:gd name="adj1" fmla="val 84321"/>
              <a:gd name="adj2" fmla="val 1277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FB25B35-0E42-6234-D2DC-F6D01566DAA2}"/>
              </a:ext>
            </a:extLst>
          </p:cNvPr>
          <p:cNvSpPr txBox="1"/>
          <p:nvPr/>
        </p:nvSpPr>
        <p:spPr>
          <a:xfrm>
            <a:off x="6402006" y="2113383"/>
            <a:ext cx="209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Keuze voor één </a:t>
            </a:r>
            <a:r>
              <a:rPr lang="nl-NL" dirty="0" smtClean="0"/>
              <a:t>bord</a:t>
            </a:r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688B0B-1AD1-24C6-EBCD-F4E509126369}"/>
              </a:ext>
            </a:extLst>
          </p:cNvPr>
          <p:cNvSpPr txBox="1"/>
          <p:nvPr/>
        </p:nvSpPr>
        <p:spPr>
          <a:xfrm>
            <a:off x="5907765" y="5531264"/>
            <a:ext cx="209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Meer details zien? </a:t>
            </a:r>
          </a:p>
        </p:txBody>
      </p:sp>
    </p:spTree>
    <p:extLst>
      <p:ext uri="{BB962C8B-B14F-4D97-AF65-F5344CB8AC3E}">
        <p14:creationId xmlns:p14="http://schemas.microsoft.com/office/powerpoint/2010/main" val="324018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BDBB0C1A-1459-FC7D-B5FA-AFD3C5FFE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3762"/>
            <a:ext cx="12192000" cy="4964238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8FE1089A-34B6-A9FC-EB3E-A133C20E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verkeersborden  tabblad/details en muteren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57CBC29-5AD6-5523-93B2-A8777FADE1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229F2-6D14-1F17-CD59-6E55C436E64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7 maart 2023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93D75D-B3EE-DD91-0684-D6C7E8906AA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3CCB70-80B6-FC63-9E85-FA4CB9FC822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5" name="Tekstballon: ovaal 14">
            <a:extLst>
              <a:ext uri="{FF2B5EF4-FFF2-40B4-BE49-F238E27FC236}">
                <a16:creationId xmlns:a16="http://schemas.microsoft.com/office/drawing/2014/main" id="{14EEB350-59AC-1865-7AFB-35299E70CBA7}"/>
              </a:ext>
            </a:extLst>
          </p:cNvPr>
          <p:cNvSpPr/>
          <p:nvPr/>
        </p:nvSpPr>
        <p:spPr>
          <a:xfrm>
            <a:off x="1892342" y="1170112"/>
            <a:ext cx="3189008" cy="1009651"/>
          </a:xfrm>
          <a:prstGeom prst="wedgeEllipseCallout">
            <a:avLst>
              <a:gd name="adj1" fmla="val 7506"/>
              <a:gd name="adj2" fmla="val 1544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ballon: ovaal 17">
            <a:extLst>
              <a:ext uri="{FF2B5EF4-FFF2-40B4-BE49-F238E27FC236}">
                <a16:creationId xmlns:a16="http://schemas.microsoft.com/office/drawing/2014/main" id="{35C97E6B-9238-CC70-531E-11A9931CA580}"/>
              </a:ext>
            </a:extLst>
          </p:cNvPr>
          <p:cNvSpPr/>
          <p:nvPr/>
        </p:nvSpPr>
        <p:spPr>
          <a:xfrm>
            <a:off x="9473730" y="924339"/>
            <a:ext cx="2608729" cy="809508"/>
          </a:xfrm>
          <a:prstGeom prst="wedgeEllipseCallout">
            <a:avLst>
              <a:gd name="adj1" fmla="val -2680"/>
              <a:gd name="adj2" fmla="val 765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Keuze voor één bord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D770DA2-7C33-51D0-1708-4EFF5DA4774B}"/>
              </a:ext>
            </a:extLst>
          </p:cNvPr>
          <p:cNvSpPr txBox="1"/>
          <p:nvPr/>
        </p:nvSpPr>
        <p:spPr>
          <a:xfrm>
            <a:off x="2255044" y="1300862"/>
            <a:ext cx="2630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Velden die gewijzigd </a:t>
            </a:r>
            <a:r>
              <a:rPr lang="nl-NL" dirty="0" smtClean="0"/>
              <a:t>kunnen </a:t>
            </a:r>
            <a:r>
              <a:rPr lang="nl-NL" dirty="0"/>
              <a:t>worden</a:t>
            </a:r>
          </a:p>
        </p:txBody>
      </p:sp>
      <p:sp>
        <p:nvSpPr>
          <p:cNvPr id="12" name="Tekstballon: ovaal 11">
            <a:extLst>
              <a:ext uri="{FF2B5EF4-FFF2-40B4-BE49-F238E27FC236}">
                <a16:creationId xmlns:a16="http://schemas.microsoft.com/office/drawing/2014/main" id="{C9FF4030-2358-57BD-8A6F-6D34E5832530}"/>
              </a:ext>
            </a:extLst>
          </p:cNvPr>
          <p:cNvSpPr/>
          <p:nvPr/>
        </p:nvSpPr>
        <p:spPr>
          <a:xfrm>
            <a:off x="5398046" y="1023679"/>
            <a:ext cx="3151292" cy="2590345"/>
          </a:xfrm>
          <a:prstGeom prst="wedgeEllipseCallout">
            <a:avLst>
              <a:gd name="adj1" fmla="val 59536"/>
              <a:gd name="adj2" fmla="val 589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FB25B35-0E42-6234-D2DC-F6D01566DAA2}"/>
              </a:ext>
            </a:extLst>
          </p:cNvPr>
          <p:cNvSpPr txBox="1"/>
          <p:nvPr/>
        </p:nvSpPr>
        <p:spPr>
          <a:xfrm>
            <a:off x="5457160" y="1368302"/>
            <a:ext cx="2917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         Detailscherm </a:t>
            </a:r>
            <a:br>
              <a:rPr lang="nl-NL" dirty="0"/>
            </a:br>
            <a:r>
              <a:rPr lang="nl-NL" dirty="0"/>
              <a:t>met locatie van het bord,</a:t>
            </a:r>
            <a:br>
              <a:rPr lang="nl-NL" dirty="0"/>
            </a:br>
            <a:r>
              <a:rPr lang="nl-NL" dirty="0"/>
              <a:t> als je een nieuw bord wilt maken krijg je dit ook om</a:t>
            </a:r>
            <a:br>
              <a:rPr lang="nl-NL" dirty="0"/>
            </a:br>
            <a:r>
              <a:rPr lang="nl-NL" dirty="0"/>
              <a:t> de locatie te kunnen bepalen en het wegvak </a:t>
            </a:r>
            <a:br>
              <a:rPr lang="nl-NL" dirty="0"/>
            </a:br>
            <a:r>
              <a:rPr lang="nl-NL" dirty="0"/>
              <a:t>       aan te klikken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A688B0B-1AD1-24C6-EBCD-F4E509126369}"/>
              </a:ext>
            </a:extLst>
          </p:cNvPr>
          <p:cNvSpPr txBox="1"/>
          <p:nvPr/>
        </p:nvSpPr>
        <p:spPr>
          <a:xfrm>
            <a:off x="9847504" y="1113572"/>
            <a:ext cx="209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Bewerk optie</a:t>
            </a:r>
          </a:p>
        </p:txBody>
      </p:sp>
      <p:sp>
        <p:nvSpPr>
          <p:cNvPr id="21" name="Tekstballon: ovaal 20">
            <a:extLst>
              <a:ext uri="{FF2B5EF4-FFF2-40B4-BE49-F238E27FC236}">
                <a16:creationId xmlns:a16="http://schemas.microsoft.com/office/drawing/2014/main" id="{36042ACB-ECCB-6819-D29B-6EFF3D5ABAF4}"/>
              </a:ext>
            </a:extLst>
          </p:cNvPr>
          <p:cNvSpPr/>
          <p:nvPr/>
        </p:nvSpPr>
        <p:spPr>
          <a:xfrm>
            <a:off x="5903763" y="4728962"/>
            <a:ext cx="2608729" cy="1009651"/>
          </a:xfrm>
          <a:prstGeom prst="wedgeEllipseCallout">
            <a:avLst>
              <a:gd name="adj1" fmla="val 57517"/>
              <a:gd name="adj2" fmla="val 123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Keuze voor één bord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913E4E9-87C9-86B1-75E2-88741568D181}"/>
              </a:ext>
            </a:extLst>
          </p:cNvPr>
          <p:cNvSpPr txBox="1"/>
          <p:nvPr/>
        </p:nvSpPr>
        <p:spPr>
          <a:xfrm>
            <a:off x="6418476" y="4906966"/>
            <a:ext cx="209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Historie van het bord </a:t>
            </a:r>
          </a:p>
        </p:txBody>
      </p:sp>
    </p:spTree>
    <p:extLst>
      <p:ext uri="{BB962C8B-B14F-4D97-AF65-F5344CB8AC3E}">
        <p14:creationId xmlns:p14="http://schemas.microsoft.com/office/powerpoint/2010/main" val="385256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D24CA70-6C63-A05B-BD8D-4AF85DEC7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322"/>
          <a:stretch/>
        </p:blipFill>
        <p:spPr>
          <a:xfrm>
            <a:off x="0" y="875184"/>
            <a:ext cx="5081350" cy="5107632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8FE1089A-34B6-A9FC-EB3E-A133C20E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w</a:t>
            </a:r>
            <a:r>
              <a:rPr lang="nl-NL" dirty="0" smtClean="0"/>
              <a:t>egkenmerken  </a:t>
            </a:r>
            <a:r>
              <a:rPr lang="nl-NL" dirty="0"/>
              <a:t>tabblad/overzicht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57CBC29-5AD6-5523-93B2-A8777FADE1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229F2-6D14-1F17-CD59-6E55C436E64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7 maart 2023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93D75D-B3EE-DD91-0684-D6C7E8906AA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3CCB70-80B6-FC63-9E85-FA4CB9FC822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5" name="Tekstballon: ovaal 14">
            <a:extLst>
              <a:ext uri="{FF2B5EF4-FFF2-40B4-BE49-F238E27FC236}">
                <a16:creationId xmlns:a16="http://schemas.microsoft.com/office/drawing/2014/main" id="{14EEB350-59AC-1865-7AFB-35299E70CBA7}"/>
              </a:ext>
            </a:extLst>
          </p:cNvPr>
          <p:cNvSpPr/>
          <p:nvPr/>
        </p:nvSpPr>
        <p:spPr>
          <a:xfrm>
            <a:off x="1815354" y="2082632"/>
            <a:ext cx="2608729" cy="1009651"/>
          </a:xfrm>
          <a:prstGeom prst="wedgeEllipseCallout">
            <a:avLst>
              <a:gd name="adj1" fmla="val -57431"/>
              <a:gd name="adj2" fmla="val 878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D770DA2-7C33-51D0-1708-4EFF5DA4774B}"/>
              </a:ext>
            </a:extLst>
          </p:cNvPr>
          <p:cNvSpPr txBox="1"/>
          <p:nvPr/>
        </p:nvSpPr>
        <p:spPr>
          <a:xfrm>
            <a:off x="1970872" y="2143217"/>
            <a:ext cx="2067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Selecteer een kenmerk en zoom ver genoeg in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41E8BF9-1368-E32A-3A5D-7FCD2A28B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24" y="1500019"/>
            <a:ext cx="5569357" cy="42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3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45D1E6B-8FA9-FA85-2DD3-F4BC262A6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912" y="1844664"/>
            <a:ext cx="7482161" cy="5106872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8FE1089A-34B6-A9FC-EB3E-A133C20E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wegkenmerken  tabblad/ details en muteren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ABBD6C-1456-3389-BE57-E171794C00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3576" y="2471056"/>
            <a:ext cx="3706544" cy="4039281"/>
          </a:xfrm>
        </p:spPr>
        <p:txBody>
          <a:bodyPr/>
          <a:lstStyle/>
          <a:p>
            <a:r>
              <a:rPr lang="nl-NL" dirty="0"/>
              <a:t>Voor snelheden meer wegvakken tegelijk:</a:t>
            </a:r>
            <a:br>
              <a:rPr lang="nl-NL" dirty="0"/>
            </a:br>
            <a:r>
              <a:rPr lang="nl-NL" b="0" dirty="0"/>
              <a:t>selecteer een of meer wegvakken (</a:t>
            </a:r>
            <a:r>
              <a:rPr lang="nl-NL" b="0" dirty="0" err="1"/>
              <a:t>multiselect</a:t>
            </a:r>
            <a:r>
              <a:rPr lang="nl-NL" b="0" dirty="0"/>
              <a:t> of op basis van straatnaam en klik op bewerken om de nieuwe snelheid te kiezen</a:t>
            </a:r>
          </a:p>
          <a:p>
            <a:r>
              <a:rPr lang="nl-NL" dirty="0"/>
              <a:t>Voor snelheden, één wegvak tegelijk:</a:t>
            </a:r>
            <a:br>
              <a:rPr lang="nl-NL" dirty="0"/>
            </a:br>
            <a:r>
              <a:rPr lang="nl-NL" b="0" dirty="0"/>
              <a:t>Selecteer het wegvak en verdeel het in meer snelheidsregimes of geef een verschillende snelheid in de heen en de terug richting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229F2-6D14-1F17-CD59-6E55C436E64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7 maart 2023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93D75D-B3EE-DD91-0684-D6C7E8906AA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3CCB70-80B6-FC63-9E85-FA4CB9FC8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92060"/>
      </p:ext>
    </p:extLst>
  </p:cSld>
  <p:clrMapOvr>
    <a:masterClrMapping/>
  </p:clrMapOvr>
</p:sld>
</file>

<file path=ppt/theme/theme1.xml><?xml version="1.0" encoding="utf-8"?>
<a:theme xmlns:a="http://schemas.openxmlformats.org/drawingml/2006/main" name="NDW">
  <a:themeElements>
    <a:clrScheme name="ND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2926"/>
      </a:accent1>
      <a:accent2>
        <a:srgbClr val="F38C3C"/>
      </a:accent2>
      <a:accent3>
        <a:srgbClr val="FE5000"/>
      </a:accent3>
      <a:accent4>
        <a:srgbClr val="F5F5F5"/>
      </a:accent4>
      <a:accent5>
        <a:srgbClr val="D9D9D6"/>
      </a:accent5>
      <a:accent6>
        <a:srgbClr val="FFFFFF"/>
      </a:accent6>
      <a:hlink>
        <a:srgbClr val="0563C1"/>
      </a:hlink>
      <a:folHlink>
        <a:srgbClr val="954F72"/>
      </a:folHlink>
    </a:clrScheme>
    <a:fontScheme name="ND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W presentatie.potx" id="{8E871AA8-AA5D-48BE-B75A-0557DA19B1A6}" vid="{1AE44FF9-70EE-4F42-939C-30ADB16FD4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NDW presentatie_01</Template>
  <TotalTime>15633</TotalTime>
  <Words>564</Words>
  <Application>Microsoft Office PowerPoint</Application>
  <PresentationFormat>Breedbeeld</PresentationFormat>
  <Paragraphs>92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NDW</vt:lpstr>
      <vt:lpstr>PowerPoint-presentatie</vt:lpstr>
      <vt:lpstr>NWB+ en het programma netwerkregistratie van DGM0  </vt:lpstr>
      <vt:lpstr>NWB+ muteerapplicatie voor verkeersborden en wegkenmerken https://wegkenmerken.ndw.nu/wegkenmerken </vt:lpstr>
      <vt:lpstr>NWB+ muteerapplicatie voor verkeersborden en wegkenmerken</vt:lpstr>
      <vt:lpstr>Het verkeersborden  tabblad/overzicht</vt:lpstr>
      <vt:lpstr>Het verkeersborden  tabblad/overzicht</vt:lpstr>
      <vt:lpstr>Het verkeersborden  tabblad/details en muteren</vt:lpstr>
      <vt:lpstr>Het wegkenmerken  tabblad/overzicht</vt:lpstr>
      <vt:lpstr>Het wegkenmerken  tabblad/ details en muteren</vt:lpstr>
      <vt:lpstr>PowerPoint-presentatie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Voordat je begint…</dc:title>
  <dc:creator>Toor, Marc van (MN)</dc:creator>
  <cp:lastModifiedBy>Rijnierse, Els (NDW)</cp:lastModifiedBy>
  <cp:revision>196</cp:revision>
  <dcterms:created xsi:type="dcterms:W3CDTF">2021-03-30T08:46:30Z</dcterms:created>
  <dcterms:modified xsi:type="dcterms:W3CDTF">2023-03-07T16:42:42Z</dcterms:modified>
</cp:coreProperties>
</file>